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70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1242" r:id="rId13"/>
    <p:sldId id="136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8C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03:11:28.19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0 409,'10'-9,"-1"0,1 0,1 1,12-8,30-19,2 2,0 3,72-28,-47 27,112-46,-152 59,2 2,0 2,68-14,-31 18,1 4,84 5,-131 2,1 2,-1 2,50 13,93 37,-87-25,78 16,20 7,-175-49,0 1,0 0,0 1,17 12,-26-17,-1 1,0-1,0 1,0 0,-1 0,1 0,0 0,-1 0,1 0,-1 0,1 0,-1 1,0-1,0 1,0-1,-1 1,1-1,0 1,-1-1,0 1,1-1,-1 1,-1 3,0 0,0 0,-1-1,0 1,0-1,-1 1,1-1,-1 0,0 0,-6 7,-5 5,-1-1,0 0,-1-1,0-1,-2 0,-31 18,8-8,-2-2,-48 17,-102 21,-3-16,176-40,-32 6,22-5,0 1,0 2,-53 21,24-2,-217 95,130-61,-83 30,226-90,-78 29,68-25,1 1,1 0,-1 1,-13 11,22-15,-1 0,1 0,0 0,0 0,0 1,0-1,1 1,0 0,-4 6,5-7,1-1,-1 0,1 0,-1 0,1 0,0 0,0 0,0 0,0 1,0-1,0 0,1 0,-1 0,1 0,-1 0,1 0,0 0,0 0,0 0,0 0,2 2,1 1,0 0,1 0,0-1,0 0,0 0,0 0,1 0,-1-1,1 0,0 0,0 0,10 2,7 1,0 0,31 2,77 3,9 1,378 35,-7-48,-222 0,-220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03:13:09.27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0 409,'10'-9,"-1"0,1 0,1 1,12-8,30-19,2 2,0 3,72-28,-47 27,112-46,-152 59,2 2,0 2,68-14,-31 18,1 4,84 5,-131 2,1 2,-1 2,50 13,93 37,-87-25,78 16,20 7,-175-49,0 1,0 0,0 1,17 12,-26-17,-1 1,0-1,0 1,0 0,-1 0,1 0,0 0,-1 0,1 0,-1 0,1 0,-1 1,0-1,0 1,0-1,-1 1,1-1,0 1,-1-1,0 1,1-1,-1 1,-1 3,0 0,0 0,-1-1,0 1,0-1,-1 1,1-1,-1 0,0 0,-6 7,-5 5,-1-1,0 0,-1-1,0-1,-2 0,-31 18,8-8,-2-2,-48 17,-102 21,-3-16,176-40,-32 6,22-5,0 1,0 2,-53 21,24-2,-217 95,130-61,-83 30,226-90,-78 29,68-25,1 1,1 0,-1 1,-13 11,22-15,-1 0,1 0,0 0,0 0,0 1,0-1,1 1,0 0,-4 6,5-7,1-1,-1 0,1 0,-1 0,1 0,0 0,0 0,0 0,0 1,0-1,0 0,1 0,-1 0,1 0,-1 0,1 0,0 0,0 0,0 0,0 0,2 2,1 1,0 0,1 0,0-1,0 0,0 0,0 0,1 0,-1-1,1 0,0 0,0 0,10 2,7 1,0 0,31 2,77 3,9 1,378 35,-7-48,-222 0,-220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03:14:09.5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0 409,'10'-9,"-1"0,1 0,1 1,12-8,30-19,2 2,0 3,72-28,-47 27,112-46,-152 59,2 2,0 2,68-14,-31 18,1 4,84 5,-131 2,1 2,-1 2,50 13,93 37,-87-25,78 16,20 7,-175-49,0 1,0 0,0 1,17 12,-26-17,-1 1,0-1,0 1,0 0,-1 0,1 0,0 0,-1 0,1 0,-1 0,1 0,-1 1,0-1,0 1,0-1,-1 1,1-1,0 1,-1-1,0 1,1-1,-1 1,-1 3,0 0,0 0,-1-1,0 1,0-1,-1 1,1-1,-1 0,0 0,-6 7,-5 5,-1-1,0 0,-1-1,0-1,-2 0,-31 18,8-8,-2-2,-48 17,-102 21,-3-16,176-40,-32 6,22-5,0 1,0 2,-53 21,24-2,-217 95,130-61,-83 30,226-90,-78 29,68-25,1 1,1 0,-1 1,-13 11,22-15,-1 0,1 0,0 0,0 0,0 1,0-1,1 1,0 0,-4 6,5-7,1-1,-1 0,1 0,-1 0,1 0,0 0,0 0,0 0,0 1,0-1,0 0,1 0,-1 0,1 0,-1 0,1 0,0 0,0 0,0 0,0 0,2 2,1 1,0 0,1 0,0-1,0 0,0 0,0 0,1 0,-1-1,1 0,0 0,0 0,10 2,7 1,0 0,31 2,77 3,9 1,378 35,-7-48,-222 0,-220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03:14:54.2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0 409,'10'-9,"-1"0,1 0,1 1,12-8,30-19,2 2,0 3,72-28,-47 27,112-46,-152 59,2 2,0 2,68-14,-31 18,1 4,84 5,-131 2,1 2,-1 2,50 13,93 37,-87-25,78 16,20 7,-175-49,0 1,0 0,0 1,17 12,-26-17,-1 1,0-1,0 1,0 0,-1 0,1 0,0 0,-1 0,1 0,-1 0,1 0,-1 1,0-1,0 1,0-1,-1 1,1-1,0 1,-1-1,0 1,1-1,-1 1,-1 3,0 0,0 0,-1-1,0 1,0-1,-1 1,1-1,-1 0,0 0,-6 7,-5 5,-1-1,0 0,-1-1,0-1,-2 0,-31 18,8-8,-2-2,-48 17,-102 21,-3-16,176-40,-32 6,22-5,0 1,0 2,-53 21,24-2,-217 95,130-61,-83 30,226-90,-78 29,68-25,1 1,1 0,-1 1,-13 11,22-15,-1 0,1 0,0 0,0 0,0 1,0-1,1 1,0 0,-4 6,5-7,1-1,-1 0,1 0,-1 0,1 0,0 0,0 0,0 0,0 1,0-1,0 0,1 0,-1 0,1 0,-1 0,1 0,0 0,0 0,0 0,0 0,2 2,1 1,0 0,1 0,0-1,0 0,0 0,0 0,1 0,-1-1,1 0,0 0,0 0,10 2,7 1,0 0,31 2,77 3,9 1,378 35,-7-48,-222 0,-220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07:38:54.23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0,'1976'0,"-1957"3,37 18,-17-4,-23-11,0 1,0 3,17 16,-26-19,0 1,0 0,-1 2,1 0,-1 1,0 0,0 2,0 0,4 15,-7-21,-1 1,0-1,0 1,0 0,3 14,-5-20,0 1,1 0,-1 0,1 0,-1 0,0 0,0 0,0 0,0 1,0-1,0 0,0 0,0 0,0 0,0 0,0 0,-1 0,1 0,-1 0,1 0,-1 0,0 3,-1 1,0-1,0 0,0 0,0-1,0 0,-6 9,1-1,-11 10,1-3,-1-2,0-2,-32 15,-55 5,-50-17,-1-22,35 0,-187 3,197 25,34-3,54-18,0 3,1 2,-1 4,-30 27,32-18,-63 60,61-63,-41 18,-7-5,12-4,-64 6,-91-33,100-4,97 2,-19 2,33-1,0 1,-1 1,1 0,-1 0,1 1,0 0,-5 6,7-8,1-1,-1 1,1 0,-1 0,1 0,-1 0,1 0,-1 0,1 0,-1 0,1 0,-1 1,1-1,0 0,-1 1,1-1,0 1,0-1,-1 1,1-1,0 1,0-1,0 1,0 0,0-1,0 1,0 2,0-1,0-1,0 1,1-1,-1 0,1 1,-1-1,1 0,-1 0,1 0,0 0,-1 0,1-1,0 1,-1 0,1-1,0 1,1 1,4 5,0-1,-1-1,1-1,10 6,-6-4,28 17,0-4,70 9,81-26,-113-6,257 1,-184 3,-123 2,40 20,11 2,37 0,-51-7,78-3,409-18,-338 4,-190-1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07:41:54.29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0,'2554'0,"-2530"3,48 18,-21-4,-30-11,0 1,-1 3,23 16,-34-19,0 1,-1 0,1 2,-1 0,0 1,0 0,0 2,-1 0,7 15,-11-21,0 1,0-1,0 1,-1 0,4 14,-6-20,1 1,-1 0,1 0,-1 0,0 0,1 0,-1 0,0 0,0 1,0-1,0 0,0 0,0 0,0 0,-1 0,1 0,0 0,-1 0,1 0,-1 0,0 0,0 3,-2 1,1-1,-1 0,0 0,1-1,-1 0,-7 9,0-1,-12 10,-1-3,0-2,0-2,-41 15,-73 5,-63-17,-1-22,45 0,-243 3,255 25,45-3,70-18,-1 3,1 2,0 4,-40 27,42-18,-81 60,77-63,-50 18,-12-5,17-4,-83 6,-117-33,128-4,126 2,-24 2,42-1,-1 1,1 1,0 0,-1 0,1 1,0 0,-6 6,9-8,0-1,0 1,1 0,-1 0,0 0,1 0,-1 0,0 0,1 0,-1 0,1 0,-1 1,1-1,-1 0,1 1,0-1,-1 1,1-1,0 1,-1-1,1 1,0-1,0 1,0 0,0-1,-1 1,1 2,1-1,-1-1,1 1,-1-1,1 0,-1 1,1-1,0 0,-1 0,1 0,0 0,0 0,0-1,0 1,0 0,0-1,0 1,2 1,4 5,0-1,1-1,-1-1,14 6,-9-4,37 17,1-4,90 9,104-26,-146-6,332 1,-237 3,-160 2,52 20,15 2,48 0,-67-7,101-3,529-18,-438 4,-244-1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07:44:01.07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0,'2554'0,"-2530"3,48 18,-21-4,-30-11,0 1,-1 3,23 16,-34-19,0 1,-1 0,1 2,-1 0,0 1,0 0,0 2,-1 0,7 15,-11-21,0 1,0-1,0 1,-1 0,4 14,-6-20,1 1,-1 0,1 0,-1 0,0 0,1 0,-1 0,0 0,0 1,0-1,0 0,0 0,0 0,0 0,-1 0,1 0,0 0,-1 0,1 0,-1 0,0 0,0 3,-2 1,1-1,-1 0,0 0,1-1,-1 0,-7 9,0-1,-12 10,-1-3,0-2,0-2,-41 15,-73 5,-63-17,-1-22,45 0,-243 3,255 25,45-3,70-18,-1 3,1 2,0 4,-40 27,42-18,-81 60,77-63,-50 18,-12-5,17-4,-83 6,-117-33,128-4,126 2,-24 2,42-1,-1 1,1 1,0 0,-1 0,1 1,0 0,-6 6,9-8,0-1,0 1,1 0,-1 0,0 0,1 0,-1 0,0 0,1 0,-1 0,1 0,-1 1,1-1,-1 0,1 1,0-1,-1 1,1-1,0 1,-1-1,1 1,0-1,0 1,0 0,0-1,-1 1,1 2,1-1,-1-1,1 1,-1-1,1 0,-1 1,1-1,0 0,-1 0,1 0,0 0,0 0,0-1,0 1,0 0,0-1,0 1,2 1,4 5,0-1,1-1,-1-1,14 6,-9-4,37 17,1-4,90 9,104-26,-146-6,332 1,-237 3,-160 2,52 20,15 2,48 0,-67-7,101-3,529-18,-438 4,-244-1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07:44:41.3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0,'2554'0,"-2530"3,48 18,-21-4,-30-11,0 1,-1 3,23 16,-34-19,0 1,-1 0,1 2,-1 0,0 1,0 0,0 2,-1 0,7 15,-11-21,0 1,0-1,0 1,-1 0,4 14,-6-20,1 1,-1 0,1 0,-1 0,0 0,1 0,-1 0,0 0,0 1,0-1,0 0,0 0,0 0,0 0,-1 0,1 0,0 0,-1 0,1 0,-1 0,0 0,0 3,-2 1,1-1,-1 0,0 0,1-1,-1 0,-7 9,0-1,-12 10,-1-3,0-2,0-2,-41 15,-73 5,-63-17,-1-22,45 0,-243 3,255 25,45-3,70-18,-1 3,1 2,0 4,-40 27,42-18,-81 60,77-63,-50 18,-12-5,17-4,-83 6,-117-33,128-4,126 2,-24 2,42-1,-1 1,1 1,0 0,-1 0,1 1,0 0,-6 6,9-8,0-1,0 1,1 0,-1 0,0 0,1 0,-1 0,0 0,1 0,-1 0,1 0,-1 1,1-1,-1 0,1 1,0-1,-1 1,1-1,0 1,-1-1,1 1,0-1,0 1,0 0,0-1,-1 1,1 2,1-1,-1-1,1 1,-1-1,1 0,-1 1,1-1,0 0,-1 0,1 0,0 0,0 0,0-1,0 1,0 0,0-1,0 1,2 1,4 5,0-1,1-1,-1-1,14 6,-9-4,37 17,1-4,90 9,104-26,-146-6,332 1,-237 3,-160 2,52 20,15 2,48 0,-67-7,101-3,529-18,-438 4,-244-1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7A293-B0C3-4424-ABBB-B6D168D9DA76}" type="datetimeFigureOut">
              <a:rPr lang="vi-VN" smtClean="0"/>
              <a:t>06/09/2023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3A1C-8ECE-43D6-BC9A-1D4057B76C8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13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23A1C-8ECE-43D6-BC9A-1D4057B76C85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014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23A1C-8ECE-43D6-BC9A-1D4057B76C85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23A1C-8ECE-43D6-BC9A-1D4057B76C85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07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23A1C-8ECE-43D6-BC9A-1D4057B76C85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594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b="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Mơ</a:t>
            </a:r>
            <a:r>
              <a:rPr lang="en-US" sz="1800" b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̉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rộng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DH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phát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triển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1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phẩm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1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chất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DH </a:t>
            </a:r>
            <a:r>
              <a:rPr lang="en-US" sz="1800" b="1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tích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1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hợp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en-US" sz="1800" b="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Cực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bắc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Lũng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Cú (Hà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lvl="0"/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Cực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nam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Đất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Mũi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(Cà Mau)</a:t>
            </a:r>
          </a:p>
          <a:p>
            <a:pPr lvl="0"/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Cực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đông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Mũi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Đôi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Khánh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Hòa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b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Cực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Tây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 Pa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Chải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Điện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Biên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en-US" sz="1800" b="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A680-238A-4045-B172-4C1A619269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8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Hà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1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Giang</a:t>
            </a:r>
            <a:endParaRPr lang="en-US" sz="1800" b="1" kern="1200" baseline="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Là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một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tỉnh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ở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vùng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núi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phía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bắc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nước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</a:t>
            </a:r>
          </a:p>
          <a:p>
            <a:pPr marL="285750" lvl="0" indent="-285750">
              <a:buFontTx/>
              <a:buChar char="-"/>
            </a:pP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Ở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các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vùng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núi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có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các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cánh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đồng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rộng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miền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xuôi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̀ con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dân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tộc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thường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tạo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thành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những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thửa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rộng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bậc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thang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đê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̉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trồng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lúa</a:t>
            </a:r>
            <a:endParaRPr lang="en-US" sz="1800" b="0" kern="1200" baseline="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là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hình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ảnh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ruộng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bậc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thang,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đẹp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tranh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800" b="0" kern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</a:t>
            </a:r>
            <a:r>
              <a:rPr lang="en-US" sz="1800" b="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̃ .</a:t>
            </a:r>
          </a:p>
          <a:p>
            <a:pPr lvl="0"/>
            <a:r>
              <a:rPr lang="en-US" sz="18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Điện</a:t>
            </a:r>
            <a:r>
              <a:rPr lang="en-US" sz="18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Biên</a:t>
            </a:r>
            <a:r>
              <a:rPr lang="en-US" sz="18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Phu</a:t>
            </a:r>
            <a:r>
              <a:rPr lang="en-US" sz="18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̉</a:t>
            </a:r>
          </a:p>
          <a:p>
            <a:pPr lvl="0"/>
            <a:r>
              <a:rPr lang="vi-VN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Chiều 7/5/1954, lá cờ "Quyết chiến-Quyết thắng" của Quân đội nhân dân Việt Nam tung bay trên nóc hầm tướng De Castries. Chiến dịch lịch sử Điện Biên Phủ đã toàn thắng.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Chiến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thắng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Điên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̣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Biên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Phu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̉: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Lẫy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lừng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năm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châu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chấn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động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địa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cầu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800" b="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A680-238A-4045-B172-4C1A619269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4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zalo.me/g/rjmxoi15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60B0EFE7-2B99-0D51-9022-2FCC6229E7D9}"/>
              </a:ext>
            </a:extLst>
          </p:cNvPr>
          <p:cNvSpPr/>
          <p:nvPr userDrawn="1"/>
        </p:nvSpPr>
        <p:spPr>
          <a:xfrm>
            <a:off x="-2542136" y="2133599"/>
            <a:ext cx="2540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18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các thầy cô </a:t>
            </a:r>
            <a:r>
              <a:rPr lang="vi-VN" sz="18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Trợ giảng TuMo</a:t>
            </a: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zalo: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NHÓM TẶNG BÀI GIẢNG ĐIỆN TỬ LỚP 4 - CTST CỦA TUMO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13"/>
              </a:rPr>
              <a:t>https://zalo.me/g/rjmxoi156</a:t>
            </a:r>
            <a:endParaRPr lang="vi-VN" sz="1800" b="0" kern="1200" spc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(Hoặc liên hệ Trợ gi</a:t>
            </a: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ảng TuMo </a:t>
            </a: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SĐT, Zalo : </a:t>
            </a: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0868838870 để được hỗ trợ thêm vào nhóm)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8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8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>
              <a:effectLst/>
            </a:endParaRPr>
          </a:p>
        </p:txBody>
      </p:sp>
      <p:pic>
        <p:nvPicPr>
          <p:cNvPr id="10" name="Hình ảnh 9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7D0D464B-6AE1-4DCD-2B25-F31A381A44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279" y="-114300"/>
            <a:ext cx="2206248" cy="2206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customXml" Target="../ink/ink5.xml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customXml" Target="../ink/ink7.xml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microsoft.com/office/2007/relationships/hdphoto" Target="../media/hdphoto10.wdp"/><Relationship Id="rId9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customXml" Target="../ink/ink4.xml"/><Relationship Id="rId2" Type="http://schemas.openxmlformats.org/officeDocument/2006/relationships/video" Target="../media/media6.mp4"/><Relationship Id="rId16" Type="http://schemas.microsoft.com/office/2007/relationships/hdphoto" Target="../media/hdphoto9.wdp"/><Relationship Id="rId1" Type="http://schemas.microsoft.com/office/2007/relationships/media" Target="../media/media6.mp4"/><Relationship Id="rId6" Type="http://schemas.openxmlformats.org/officeDocument/2006/relationships/customXml" Target="../ink/ink1.xml"/><Relationship Id="rId11" Type="http://schemas.openxmlformats.org/officeDocument/2006/relationships/customXml" Target="../ink/ink2.xml"/><Relationship Id="rId5" Type="http://schemas.microsoft.com/office/2007/relationships/hdphoto" Target="../media/hdphoto6.wdp"/><Relationship Id="rId15" Type="http://schemas.openxmlformats.org/officeDocument/2006/relationships/image" Target="../media/image17.png"/><Relationship Id="rId10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0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1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3035525F-60BE-3E45-4F12-B21E37459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191" y="0"/>
            <a:ext cx="18599177" cy="3543300"/>
          </a:xfrm>
          <a:prstGeom prst="rect">
            <a:avLst/>
          </a:prstGeom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541B0DA3-99B9-7B05-0612-D7ACC7716643}"/>
              </a:ext>
            </a:extLst>
          </p:cNvPr>
          <p:cNvGrpSpPr/>
          <p:nvPr/>
        </p:nvGrpSpPr>
        <p:grpSpPr>
          <a:xfrm>
            <a:off x="14706600" y="290254"/>
            <a:ext cx="3055179" cy="1970595"/>
            <a:chOff x="12649200" y="0"/>
            <a:chExt cx="4579179" cy="277069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2475F5B7-4F63-F736-978E-BBF2E94EF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256BD37-E04D-2C53-962D-DD80D0168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54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D8D4D75-C972-9FC2-8AC9-F57C5A7B378D}"/>
              </a:ext>
            </a:extLst>
          </p:cNvPr>
          <p:cNvSpPr/>
          <p:nvPr/>
        </p:nvSpPr>
        <p:spPr>
          <a:xfrm>
            <a:off x="12233621" y="1414372"/>
            <a:ext cx="27270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>
                <a:ln w="0"/>
                <a:solidFill>
                  <a:schemeClr val="bg1"/>
                </a:solidFill>
              </a:rPr>
              <a:t>(tiết 2)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5FC0434F-4992-A49B-60E3-CD9E1E183881}"/>
              </a:ext>
            </a:extLst>
          </p:cNvPr>
          <p:cNvSpPr/>
          <p:nvPr/>
        </p:nvSpPr>
        <p:spPr>
          <a:xfrm>
            <a:off x="457200" y="3543300"/>
            <a:ext cx="1760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31702F94-7FA1-264B-B14D-1DE5E2668528}"/>
              </a:ext>
            </a:extLst>
          </p:cNvPr>
          <p:cNvGrpSpPr/>
          <p:nvPr/>
        </p:nvGrpSpPr>
        <p:grpSpPr>
          <a:xfrm>
            <a:off x="3657600" y="495300"/>
            <a:ext cx="10744200" cy="3810000"/>
            <a:chOff x="1600200" y="3053315"/>
            <a:chExt cx="7024707" cy="3152798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69E12579-7C93-561D-0DB2-9B303CF8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0200" y="3053315"/>
              <a:ext cx="4348194" cy="3152798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990A135-DA54-D0A2-E157-F3A9D85FD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9800" y="3053315"/>
              <a:ext cx="2605107" cy="3148036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7DE796-F560-5DBB-DF74-2FB924C7CB9B}"/>
              </a:ext>
            </a:extLst>
          </p:cNvPr>
          <p:cNvSpPr txBox="1"/>
          <p:nvPr/>
        </p:nvSpPr>
        <p:spPr>
          <a:xfrm>
            <a:off x="457200" y="4420225"/>
            <a:ext cx="1722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>
                <a:solidFill>
                  <a:srgbClr val="C00000"/>
                </a:solidFill>
              </a:rPr>
              <a:t>b) Sắp xếp các số đo độ dài trên theo thứ tự từ lớn đến bé.</a:t>
            </a: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EFCD80B3-195E-4213-E68E-202DABCE9BFD}"/>
              </a:ext>
            </a:extLst>
          </p:cNvPr>
          <p:cNvSpPr/>
          <p:nvPr/>
        </p:nvSpPr>
        <p:spPr>
          <a:xfrm>
            <a:off x="10381227" y="2018416"/>
            <a:ext cx="3984478" cy="7580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9331FD63-1589-BA6C-CC2C-32030BE52DAA}"/>
              </a:ext>
            </a:extLst>
          </p:cNvPr>
          <p:cNvGrpSpPr/>
          <p:nvPr/>
        </p:nvGrpSpPr>
        <p:grpSpPr>
          <a:xfrm>
            <a:off x="372979" y="6238362"/>
            <a:ext cx="4226507" cy="1648338"/>
            <a:chOff x="914397" y="5366147"/>
            <a:chExt cx="4226507" cy="1648338"/>
          </a:xfrm>
        </p:grpSpPr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DAD2CD6B-D152-5392-694A-0D0C3D25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14397" y="5366147"/>
              <a:ext cx="4226507" cy="1648338"/>
            </a:xfrm>
            <a:prstGeom prst="rect">
              <a:avLst/>
            </a:prstGeom>
          </p:spPr>
        </p:pic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3CFC5FD0-5009-373A-48A4-FA782ECFA95C}"/>
                </a:ext>
              </a:extLst>
            </p:cNvPr>
            <p:cNvSpPr/>
            <p:nvPr/>
          </p:nvSpPr>
          <p:spPr>
            <a:xfrm>
              <a:off x="1416473" y="5803309"/>
              <a:ext cx="322235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6000" b="1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2107 km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F20D990B-93A6-5A06-F06C-FBB5782F55AA}"/>
              </a:ext>
            </a:extLst>
          </p:cNvPr>
          <p:cNvGrpSpPr/>
          <p:nvPr/>
        </p:nvGrpSpPr>
        <p:grpSpPr>
          <a:xfrm>
            <a:off x="4760324" y="6228336"/>
            <a:ext cx="4226507" cy="1648338"/>
            <a:chOff x="914397" y="5366147"/>
            <a:chExt cx="4226507" cy="1648338"/>
          </a:xfrm>
        </p:grpSpPr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9225954D-C698-407D-4495-1D23FA5C2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14397" y="5366147"/>
              <a:ext cx="4226507" cy="1648338"/>
            </a:xfrm>
            <a:prstGeom prst="rect">
              <a:avLst/>
            </a:prstGeom>
          </p:spPr>
        </p:pic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88F42113-46C9-D0C0-B240-80702A1AB05B}"/>
                </a:ext>
              </a:extLst>
            </p:cNvPr>
            <p:cNvSpPr/>
            <p:nvPr/>
          </p:nvSpPr>
          <p:spPr>
            <a:xfrm>
              <a:off x="1416473" y="5803309"/>
              <a:ext cx="322235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6000" b="1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1186 km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E14FD349-2EB5-79F9-BF59-4A3983B1FD46}"/>
              </a:ext>
            </a:extLst>
          </p:cNvPr>
          <p:cNvGrpSpPr/>
          <p:nvPr/>
        </p:nvGrpSpPr>
        <p:grpSpPr>
          <a:xfrm>
            <a:off x="9254497" y="6228336"/>
            <a:ext cx="4226507" cy="1648338"/>
            <a:chOff x="914397" y="5366147"/>
            <a:chExt cx="4226507" cy="1648338"/>
          </a:xfrm>
        </p:grpSpPr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EAE1FD79-B43B-5F2D-2931-2B6EB90B9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14397" y="5366147"/>
              <a:ext cx="4226507" cy="1648338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2FC1BA46-13D8-F086-BA6D-AD6F82900E54}"/>
                </a:ext>
              </a:extLst>
            </p:cNvPr>
            <p:cNvSpPr/>
            <p:nvPr/>
          </p:nvSpPr>
          <p:spPr>
            <a:xfrm>
              <a:off x="1630474" y="5803309"/>
              <a:ext cx="279435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6000" b="1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681 km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1E2207F5-1389-3D12-0507-ED9FF58AC925}"/>
              </a:ext>
            </a:extLst>
          </p:cNvPr>
          <p:cNvGrpSpPr/>
          <p:nvPr/>
        </p:nvGrpSpPr>
        <p:grpSpPr>
          <a:xfrm>
            <a:off x="13528093" y="6228336"/>
            <a:ext cx="4226507" cy="1648338"/>
            <a:chOff x="914397" y="5366147"/>
            <a:chExt cx="4226507" cy="1648338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BFEFBCA4-96F1-E674-73E7-1EE8D370F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14397" y="5366147"/>
              <a:ext cx="4226507" cy="1648338"/>
            </a:xfrm>
            <a:prstGeom prst="rect">
              <a:avLst/>
            </a:prstGeom>
          </p:spPr>
        </p:pic>
        <p:sp>
          <p:nvSpPr>
            <p:cNvPr id="40" name="Hình chữ nhật 39">
              <a:extLst>
                <a:ext uri="{FF2B5EF4-FFF2-40B4-BE49-F238E27FC236}">
                  <a16:creationId xmlns:a16="http://schemas.microsoft.com/office/drawing/2014/main" id="{522E246E-C67D-0124-CBAD-F59C93BC6B67}"/>
                </a:ext>
              </a:extLst>
            </p:cNvPr>
            <p:cNvSpPr/>
            <p:nvPr/>
          </p:nvSpPr>
          <p:spPr>
            <a:xfrm>
              <a:off x="1630474" y="5803309"/>
              <a:ext cx="279435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6000" b="1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439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800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9136E-6 L -0.00156 0.07362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7362 L -0.00156 0.1558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15587 L -0.00156 -0.0875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31702F94-7FA1-264B-B14D-1DE5E2668528}"/>
              </a:ext>
            </a:extLst>
          </p:cNvPr>
          <p:cNvGrpSpPr/>
          <p:nvPr/>
        </p:nvGrpSpPr>
        <p:grpSpPr>
          <a:xfrm>
            <a:off x="685800" y="492423"/>
            <a:ext cx="10744200" cy="3810000"/>
            <a:chOff x="1600200" y="3053315"/>
            <a:chExt cx="7024707" cy="3152798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69E12579-7C93-561D-0DB2-9B303CF8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0200" y="3053315"/>
              <a:ext cx="4348194" cy="3152798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990A135-DA54-D0A2-E157-F3A9D85FD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9800" y="3053315"/>
              <a:ext cx="2605107" cy="3148036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7DE796-F560-5DBB-DF74-2FB924C7CB9B}"/>
              </a:ext>
            </a:extLst>
          </p:cNvPr>
          <p:cNvSpPr txBox="1"/>
          <p:nvPr/>
        </p:nvSpPr>
        <p:spPr>
          <a:xfrm>
            <a:off x="533400" y="4593740"/>
            <a:ext cx="17221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>
                <a:solidFill>
                  <a:srgbClr val="C00000"/>
                </a:solidFill>
              </a:rPr>
              <a:t>c) Làm tròn các số đo trên đến hàng trăm.</a:t>
            </a:r>
          </a:p>
          <a:p>
            <a:pPr marL="685800" indent="-685800">
              <a:buFontTx/>
              <a:buChar char="-"/>
            </a:pPr>
            <a:r>
              <a:rPr lang="vi-VN" sz="4800"/>
              <a:t>Quãng đường từ Hà Nội đến cột cờ Lũng Cú dài khoảng </a:t>
            </a:r>
          </a:p>
          <a:p>
            <a:r>
              <a:rPr lang="vi-VN" sz="4800"/>
              <a:t> </a:t>
            </a:r>
            <a:r>
              <a:rPr lang="vi-VN" sz="4800">
                <a:solidFill>
                  <a:srgbClr val="0070C0"/>
                </a:solidFill>
              </a:rPr>
              <a:t> .?.   </a:t>
            </a:r>
            <a:r>
              <a:rPr lang="vi-VN" sz="4800"/>
              <a:t>km.</a:t>
            </a:r>
          </a:p>
          <a:p>
            <a:r>
              <a:rPr lang="vi-VN" sz="4800"/>
              <a:t>- Quãng đường từ Hà Nội đến Đất Mũi dài khoảng    </a:t>
            </a:r>
            <a:r>
              <a:rPr lang="vi-VN" sz="4800">
                <a:solidFill>
                  <a:srgbClr val="0070C0"/>
                </a:solidFill>
              </a:rPr>
              <a:t>.?.</a:t>
            </a:r>
            <a:r>
              <a:rPr lang="vi-VN" sz="4800"/>
              <a:t>    km.</a:t>
            </a:r>
          </a:p>
          <a:p>
            <a:r>
              <a:rPr lang="vi-VN" sz="4800"/>
              <a:t>- Quãng đường từ Hà Nội đến Mũi Đôi dài khoảng   </a:t>
            </a:r>
            <a:r>
              <a:rPr lang="vi-VN" sz="4800">
                <a:solidFill>
                  <a:srgbClr val="0070C0"/>
                </a:solidFill>
              </a:rPr>
              <a:t>.?.</a:t>
            </a:r>
            <a:r>
              <a:rPr lang="vi-VN" sz="4800"/>
              <a:t>   km.</a:t>
            </a:r>
          </a:p>
          <a:p>
            <a:r>
              <a:rPr lang="vi-VN" sz="4800"/>
              <a:t>- Quãng đường từ Hà Nội đến A Pa Chải dài khoảng  </a:t>
            </a:r>
            <a:r>
              <a:rPr lang="vi-VN" sz="4800">
                <a:solidFill>
                  <a:srgbClr val="0070C0"/>
                </a:solidFill>
              </a:rPr>
              <a:t> .?.   </a:t>
            </a:r>
            <a:r>
              <a:rPr lang="vi-VN" sz="4800"/>
              <a:t>km.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EEA0AED6-99ED-3918-C5DD-46CAE8483116}"/>
                  </a:ext>
                </a:extLst>
              </p14:cNvPr>
              <p14:cNvContentPartPr/>
              <p14:nvPr/>
            </p14:nvContentPartPr>
            <p14:xfrm>
              <a:off x="8459937" y="1409700"/>
              <a:ext cx="836464" cy="451923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EA0AED6-99ED-3918-C5DD-46CAE84831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69956" y="1229651"/>
                <a:ext cx="1016066" cy="811661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Mũi tên: Phải 18">
            <a:extLst>
              <a:ext uri="{FF2B5EF4-FFF2-40B4-BE49-F238E27FC236}">
                <a16:creationId xmlns:a16="http://schemas.microsoft.com/office/drawing/2014/main" id="{2A6C1D4A-F5B6-166A-8E89-CAB5A25E8C93}"/>
              </a:ext>
            </a:extLst>
          </p:cNvPr>
          <p:cNvSpPr/>
          <p:nvPr/>
        </p:nvSpPr>
        <p:spPr>
          <a:xfrm>
            <a:off x="11506200" y="1409700"/>
            <a:ext cx="938215" cy="533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E8889374-A4E6-F02B-18C8-C40CC9D73A96}"/>
              </a:ext>
            </a:extLst>
          </p:cNvPr>
          <p:cNvSpPr/>
          <p:nvPr/>
        </p:nvSpPr>
        <p:spPr>
          <a:xfrm>
            <a:off x="12520615" y="1212578"/>
            <a:ext cx="133882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Viết tay 21">
                <a:extLst>
                  <a:ext uri="{FF2B5EF4-FFF2-40B4-BE49-F238E27FC236}">
                    <a16:creationId xmlns:a16="http://schemas.microsoft.com/office/drawing/2014/main" id="{F79E921D-F2F7-6EF7-67DF-0BE4C70A2CA6}"/>
                  </a:ext>
                </a:extLst>
              </p14:cNvPr>
              <p14:cNvContentPartPr/>
              <p14:nvPr/>
            </p14:nvContentPartPr>
            <p14:xfrm>
              <a:off x="8444034" y="2190345"/>
              <a:ext cx="1080966" cy="451923"/>
            </p14:xfrm>
          </p:contentPart>
        </mc:Choice>
        <mc:Fallback xmlns="">
          <p:pic>
            <p:nvPicPr>
              <p:cNvPr id="22" name="Viết tay 21">
                <a:extLst>
                  <a:ext uri="{FF2B5EF4-FFF2-40B4-BE49-F238E27FC236}">
                    <a16:creationId xmlns:a16="http://schemas.microsoft.com/office/drawing/2014/main" id="{F79E921D-F2F7-6EF7-67DF-0BE4C70A2C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4043" y="2010296"/>
                <a:ext cx="1260587" cy="811661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Mũi tên: Phải 22">
            <a:extLst>
              <a:ext uri="{FF2B5EF4-FFF2-40B4-BE49-F238E27FC236}">
                <a16:creationId xmlns:a16="http://schemas.microsoft.com/office/drawing/2014/main" id="{6B089146-DA84-CD30-CC30-E6B3256FF18A}"/>
              </a:ext>
            </a:extLst>
          </p:cNvPr>
          <p:cNvSpPr/>
          <p:nvPr/>
        </p:nvSpPr>
        <p:spPr>
          <a:xfrm>
            <a:off x="11506200" y="2190067"/>
            <a:ext cx="938215" cy="533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FAA61438-EB1B-8724-028F-2F8DF7487C1E}"/>
              </a:ext>
            </a:extLst>
          </p:cNvPr>
          <p:cNvSpPr/>
          <p:nvPr/>
        </p:nvSpPr>
        <p:spPr>
          <a:xfrm>
            <a:off x="12428512" y="1995102"/>
            <a:ext cx="172354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Viết tay 25">
                <a:extLst>
                  <a:ext uri="{FF2B5EF4-FFF2-40B4-BE49-F238E27FC236}">
                    <a16:creationId xmlns:a16="http://schemas.microsoft.com/office/drawing/2014/main" id="{D088F621-FBAF-D301-EC5B-5BF961BC3E25}"/>
                  </a:ext>
                </a:extLst>
              </p14:cNvPr>
              <p14:cNvContentPartPr/>
              <p14:nvPr/>
            </p14:nvContentPartPr>
            <p14:xfrm>
              <a:off x="8444034" y="2911660"/>
              <a:ext cx="1080966" cy="451923"/>
            </p14:xfrm>
          </p:contentPart>
        </mc:Choice>
        <mc:Fallback xmlns="">
          <p:pic>
            <p:nvPicPr>
              <p:cNvPr id="26" name="Viết tay 25">
                <a:extLst>
                  <a:ext uri="{FF2B5EF4-FFF2-40B4-BE49-F238E27FC236}">
                    <a16:creationId xmlns:a16="http://schemas.microsoft.com/office/drawing/2014/main" id="{D088F621-FBAF-D301-EC5B-5BF961BC3E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4043" y="2731611"/>
                <a:ext cx="1260587" cy="811661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Mũi tên: Phải 26">
            <a:extLst>
              <a:ext uri="{FF2B5EF4-FFF2-40B4-BE49-F238E27FC236}">
                <a16:creationId xmlns:a16="http://schemas.microsoft.com/office/drawing/2014/main" id="{0C0CAC90-72C5-7637-F2AD-16229D61362C}"/>
              </a:ext>
            </a:extLst>
          </p:cNvPr>
          <p:cNvSpPr/>
          <p:nvPr/>
        </p:nvSpPr>
        <p:spPr>
          <a:xfrm>
            <a:off x="11506200" y="2911382"/>
            <a:ext cx="938215" cy="533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Viết tay 28">
                <a:extLst>
                  <a:ext uri="{FF2B5EF4-FFF2-40B4-BE49-F238E27FC236}">
                    <a16:creationId xmlns:a16="http://schemas.microsoft.com/office/drawing/2014/main" id="{A591E160-C888-A0DA-C936-F9F8676F1103}"/>
                  </a:ext>
                </a:extLst>
              </p14:cNvPr>
              <p14:cNvContentPartPr/>
              <p14:nvPr/>
            </p14:nvContentPartPr>
            <p14:xfrm>
              <a:off x="8444034" y="3703277"/>
              <a:ext cx="1080966" cy="451923"/>
            </p14:xfrm>
          </p:contentPart>
        </mc:Choice>
        <mc:Fallback xmlns="">
          <p:pic>
            <p:nvPicPr>
              <p:cNvPr id="29" name="Viết tay 28">
                <a:extLst>
                  <a:ext uri="{FF2B5EF4-FFF2-40B4-BE49-F238E27FC236}">
                    <a16:creationId xmlns:a16="http://schemas.microsoft.com/office/drawing/2014/main" id="{A591E160-C888-A0DA-C936-F9F8676F11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54043" y="3523228"/>
                <a:ext cx="1260587" cy="811661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Mũi tên: Phải 29">
            <a:extLst>
              <a:ext uri="{FF2B5EF4-FFF2-40B4-BE49-F238E27FC236}">
                <a16:creationId xmlns:a16="http://schemas.microsoft.com/office/drawing/2014/main" id="{B861094B-2590-E5B0-BF68-00884695A4E9}"/>
              </a:ext>
            </a:extLst>
          </p:cNvPr>
          <p:cNvSpPr/>
          <p:nvPr/>
        </p:nvSpPr>
        <p:spPr>
          <a:xfrm>
            <a:off x="11506200" y="3702999"/>
            <a:ext cx="938215" cy="533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7925A0B9-39E3-4F79-3E68-68D287D56117}"/>
              </a:ext>
            </a:extLst>
          </p:cNvPr>
          <p:cNvSpPr/>
          <p:nvPr/>
        </p:nvSpPr>
        <p:spPr>
          <a:xfrm>
            <a:off x="12620872" y="3508034"/>
            <a:ext cx="133882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700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202CCB23-ED4C-5071-51AF-23DC29456C81}"/>
              </a:ext>
            </a:extLst>
          </p:cNvPr>
          <p:cNvSpPr/>
          <p:nvPr/>
        </p:nvSpPr>
        <p:spPr>
          <a:xfrm>
            <a:off x="12428512" y="2716417"/>
            <a:ext cx="172354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1200</a:t>
            </a:r>
          </a:p>
        </p:txBody>
      </p:sp>
    </p:spTree>
    <p:extLst>
      <p:ext uri="{BB962C8B-B14F-4D97-AF65-F5344CB8AC3E}">
        <p14:creationId xmlns:p14="http://schemas.microsoft.com/office/powerpoint/2010/main" val="2490560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2099E-6 L -0.64618 0.4632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9" y="2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5679E-6 L 0.11076 0.461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17284E-7 L 0.09427 0.471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3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3576 0.4623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2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2171" y="2933879"/>
            <a:ext cx="579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EB8E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TIẾNG ANH</a:t>
            </a:r>
          </a:p>
          <a:p>
            <a:endParaRPr lang="en-US" sz="3600" b="1" dirty="0">
              <a:solidFill>
                <a:srgbClr val="3EB8EB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171" y="3626377"/>
            <a:ext cx="52556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Myriad Pro" panose="020B0503030403020204" pitchFamily="34" charset="0"/>
              </a:rPr>
              <a:t>Tác</a:t>
            </a:r>
            <a:r>
              <a:rPr lang="en-US" sz="2700" dirty="0">
                <a:latin typeface="Myriad Pro" panose="020B0503030403020204" pitchFamily="34" charset="0"/>
              </a:rPr>
              <a:t> </a:t>
            </a:r>
            <a:r>
              <a:rPr lang="en-US" sz="2700" dirty="0" err="1">
                <a:latin typeface="Myriad Pro" panose="020B0503030403020204" pitchFamily="34" charset="0"/>
              </a:rPr>
              <a:t>giả</a:t>
            </a:r>
            <a:r>
              <a:rPr lang="en-US" sz="2700" dirty="0">
                <a:latin typeface="Myriad Pro" panose="020B0503030403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86" y="1"/>
            <a:ext cx="18321587" cy="1030058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228600" y="0"/>
            <a:ext cx="18556166" cy="10300716"/>
            <a:chOff x="-24384" y="-9144"/>
            <a:chExt cx="12370777" cy="6867144"/>
          </a:xfrm>
        </p:grpSpPr>
        <p:grpSp>
          <p:nvGrpSpPr>
            <p:cNvPr id="14" name="Group 13"/>
            <p:cNvGrpSpPr/>
            <p:nvPr/>
          </p:nvGrpSpPr>
          <p:grpSpPr>
            <a:xfrm>
              <a:off x="-24384" y="-9144"/>
              <a:ext cx="12370777" cy="6867144"/>
              <a:chOff x="-24384" y="-9144"/>
              <a:chExt cx="12370777" cy="68671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-24384" y="-9144"/>
                <a:ext cx="12370777" cy="6867144"/>
                <a:chOff x="-24384" y="-9144"/>
                <a:chExt cx="12370777" cy="6867144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130009" y="-9144"/>
                  <a:ext cx="12216384" cy="6867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H="1">
                  <a:off x="-24384" y="111512"/>
                  <a:ext cx="12216384" cy="0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 flipH="1">
                <a:off x="0" y="6820829"/>
                <a:ext cx="12216384" cy="0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flipH="1">
              <a:off x="-24384" y="297366"/>
              <a:ext cx="1221638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-24384" y="6694449"/>
              <a:ext cx="1221638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SHS Toan 4 tap 1 YKXH (sau góp ý XH).pdf - Adobe Acrobat Reader (32-bit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9" t="17929" r="30690" b="21552"/>
          <a:stretch/>
        </p:blipFill>
        <p:spPr>
          <a:xfrm>
            <a:off x="5754620" y="724289"/>
            <a:ext cx="6394713" cy="90391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695795" y="6569631"/>
            <a:ext cx="68580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Oval 17"/>
          <p:cNvSpPr/>
          <p:nvPr/>
        </p:nvSpPr>
        <p:spPr>
          <a:xfrm>
            <a:off x="7543799" y="8448891"/>
            <a:ext cx="68580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Oval 18"/>
          <p:cNvSpPr/>
          <p:nvPr/>
        </p:nvSpPr>
        <p:spPr>
          <a:xfrm>
            <a:off x="7717218" y="1414532"/>
            <a:ext cx="68580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Oval 19"/>
          <p:cNvSpPr/>
          <p:nvPr/>
        </p:nvSpPr>
        <p:spPr>
          <a:xfrm>
            <a:off x="6353502" y="1961381"/>
            <a:ext cx="685800" cy="685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5" descr="Cartoon pointing finger clipart kid - ClipartBarn">
            <a:extLst>
              <a:ext uri="{FF2B5EF4-FFF2-40B4-BE49-F238E27FC236}">
                <a16:creationId xmlns:a16="http://schemas.microsoft.com/office/drawing/2014/main" id="{7C5ECC5C-0011-D1A9-406A-24DDC5BABC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487">
            <a:off x="9798428" y="9376969"/>
            <a:ext cx="700088" cy="98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artoon pointing finger clipart kid - ClipartBarn">
            <a:extLst>
              <a:ext uri="{FF2B5EF4-FFF2-40B4-BE49-F238E27FC236}">
                <a16:creationId xmlns:a16="http://schemas.microsoft.com/office/drawing/2014/main" id="{8ED7716A-5157-D292-6B5D-D2BCB452397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912" flipH="1">
            <a:off x="5289487" y="6736685"/>
            <a:ext cx="644603" cy="101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7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23 L 0.21237 0.001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0338 -0.235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2171" y="2933879"/>
            <a:ext cx="579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EB8E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TIẾNG ANH</a:t>
            </a:r>
          </a:p>
          <a:p>
            <a:endParaRPr lang="en-US" sz="3600" b="1" dirty="0">
              <a:solidFill>
                <a:srgbClr val="3EB8EB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171" y="3626377"/>
            <a:ext cx="52556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Myriad Pro" panose="020B0503030403020204" pitchFamily="34" charset="0"/>
              </a:rPr>
              <a:t>Tác</a:t>
            </a:r>
            <a:r>
              <a:rPr lang="en-US" sz="2700" dirty="0">
                <a:latin typeface="Myriad Pro" panose="020B0503030403020204" pitchFamily="34" charset="0"/>
              </a:rPr>
              <a:t> </a:t>
            </a:r>
            <a:r>
              <a:rPr lang="en-US" sz="2700" dirty="0" err="1">
                <a:latin typeface="Myriad Pro" panose="020B0503030403020204" pitchFamily="34" charset="0"/>
              </a:rPr>
              <a:t>giả</a:t>
            </a:r>
            <a:r>
              <a:rPr lang="en-US" sz="2700" dirty="0">
                <a:latin typeface="Myriad Pro" panose="020B0503030403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86" y="1"/>
            <a:ext cx="18321587" cy="1030058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6576" y="-13716"/>
            <a:ext cx="18361152" cy="10300716"/>
            <a:chOff x="-24384" y="-9144"/>
            <a:chExt cx="12240768" cy="6867144"/>
          </a:xfrm>
        </p:grpSpPr>
        <p:grpSp>
          <p:nvGrpSpPr>
            <p:cNvPr id="14" name="Group 13"/>
            <p:cNvGrpSpPr/>
            <p:nvPr/>
          </p:nvGrpSpPr>
          <p:grpSpPr>
            <a:xfrm>
              <a:off x="-24384" y="-9144"/>
              <a:ext cx="12240768" cy="6867144"/>
              <a:chOff x="-24384" y="-9144"/>
              <a:chExt cx="12240768" cy="686714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-24384" y="-9144"/>
                <a:ext cx="12216384" cy="6867144"/>
                <a:chOff x="-24384" y="-9144"/>
                <a:chExt cx="12216384" cy="6867144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-24384" y="-9144"/>
                  <a:ext cx="12216384" cy="6867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 flipH="1">
                  <a:off x="-24384" y="111512"/>
                  <a:ext cx="12216384" cy="0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Straight Connector 11"/>
              <p:cNvCxnSpPr/>
              <p:nvPr/>
            </p:nvCxnSpPr>
            <p:spPr>
              <a:xfrm flipH="1">
                <a:off x="0" y="6820829"/>
                <a:ext cx="12216384" cy="0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flipH="1">
              <a:off x="-24384" y="297366"/>
              <a:ext cx="1221638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-24384" y="6694449"/>
              <a:ext cx="1221638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http://leadtravel.com.vn/cam-nang-du-lich/wp-content/uploads/2017/12/ruong-bac-thang-ha-giang-2-668x3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9421"/>
            <a:ext cx="18473705" cy="101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241" y="7705493"/>
            <a:ext cx="758952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100" dirty="0">
                <a:latin typeface="Arial" panose="020B0604020202020204" pitchFamily="34" charset="0"/>
                <a:cs typeface="Arial" panose="020B0604020202020204" pitchFamily="34" charset="0"/>
              </a:rPr>
              <a:t>Hà </a:t>
            </a:r>
            <a:r>
              <a:rPr lang="en-US" sz="8100" dirty="0" err="1"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endParaRPr lang="en-US" sz="8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hvtgroup.com.vn/wp-content/uploads/2019/05/2_qtjj.jpg">
            <a:extLst>
              <a:ext uri="{FF2B5EF4-FFF2-40B4-BE49-F238E27FC236}">
                <a16:creationId xmlns:a16="http://schemas.microsoft.com/office/drawing/2014/main" id="{7E2881CC-A442-CE5F-184F-CF62D71BF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" y="103635"/>
            <a:ext cx="18397728" cy="101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B8E7A1-D23C-3422-CE5B-E9F958F126C5}"/>
              </a:ext>
            </a:extLst>
          </p:cNvPr>
          <p:cNvSpPr/>
          <p:nvPr/>
        </p:nvSpPr>
        <p:spPr>
          <a:xfrm>
            <a:off x="119922" y="260061"/>
            <a:ext cx="7864839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Điện</a:t>
            </a:r>
            <a:r>
              <a:rPr lang="en-US" sz="8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sz="8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endParaRPr lang="en-US" sz="8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55339E5-B67A-FBF8-41D7-D3F3E0587EEE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38D6D1F2-25E4-17BF-E655-85D3134CE761}"/>
              </a:ext>
            </a:extLst>
          </p:cNvPr>
          <p:cNvGrpSpPr/>
          <p:nvPr/>
        </p:nvGrpSpPr>
        <p:grpSpPr>
          <a:xfrm>
            <a:off x="14796535" y="7960695"/>
            <a:ext cx="2971800" cy="1894395"/>
            <a:chOff x="12649200" y="0"/>
            <a:chExt cx="4579179" cy="2770695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1C766404-BBEF-115C-790B-F8209E212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62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21B6F35C-F926-6C59-D216-99AD1AC7B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62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AF73B061-9BBE-C135-8E89-C508E6C0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62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5D66F03E-A40C-4CD2-8FF5-FB8C0EE906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41108"/>
          <a:stretch/>
        </p:blipFill>
        <p:spPr>
          <a:xfrm>
            <a:off x="381000" y="501073"/>
            <a:ext cx="17387334" cy="2737427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4F5EA31E-81A6-5CAB-4EE6-30A9CBB19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45" t="63263" r="12246" b="20343"/>
          <a:stretch/>
        </p:blipFill>
        <p:spPr>
          <a:xfrm>
            <a:off x="914400" y="4554123"/>
            <a:ext cx="14558973" cy="761999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F1340738-7CFA-2BAF-AAEF-54F79DB6B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118" t="82822" r="11772" b="784"/>
          <a:stretch/>
        </p:blipFill>
        <p:spPr>
          <a:xfrm>
            <a:off x="947435" y="6873716"/>
            <a:ext cx="14558973" cy="761999"/>
          </a:xfrm>
          <a:prstGeom prst="rect">
            <a:avLst/>
          </a:prstGeom>
        </p:spPr>
      </p:pic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8DCC090C-635B-711E-0D0F-9B3E5EEC4ED4}"/>
              </a:ext>
            </a:extLst>
          </p:cNvPr>
          <p:cNvSpPr/>
          <p:nvPr/>
        </p:nvSpPr>
        <p:spPr>
          <a:xfrm>
            <a:off x="2100938" y="3260488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75067A51-389C-13CC-25B0-A64B594B7631}"/>
              </a:ext>
            </a:extLst>
          </p:cNvPr>
          <p:cNvSpPr/>
          <p:nvPr/>
        </p:nvSpPr>
        <p:spPr>
          <a:xfrm>
            <a:off x="2574469" y="3260488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5848AF3B-D051-0087-ED1B-EEE77CCDC006}"/>
              </a:ext>
            </a:extLst>
          </p:cNvPr>
          <p:cNvSpPr/>
          <p:nvPr/>
        </p:nvSpPr>
        <p:spPr>
          <a:xfrm>
            <a:off x="3048000" y="3258127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5FAE3C67-9767-5204-A857-BEC3E38832A3}"/>
              </a:ext>
            </a:extLst>
          </p:cNvPr>
          <p:cNvSpPr/>
          <p:nvPr/>
        </p:nvSpPr>
        <p:spPr>
          <a:xfrm>
            <a:off x="3854631" y="3255766"/>
            <a:ext cx="2436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6600" b="1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360</a:t>
            </a:r>
            <a:endParaRPr lang="vi-VN" sz="6600" b="1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5DA7981-5962-6F91-D5D9-E160BE08BFB3}"/>
              </a:ext>
            </a:extLst>
          </p:cNvPr>
          <p:cNvSpPr/>
          <p:nvPr/>
        </p:nvSpPr>
        <p:spPr>
          <a:xfrm>
            <a:off x="7663306" y="3262774"/>
            <a:ext cx="18341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28 4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153649A2-D687-5279-549D-5A182882BECE}"/>
              </a:ext>
            </a:extLst>
          </p:cNvPr>
          <p:cNvSpPr/>
          <p:nvPr/>
        </p:nvSpPr>
        <p:spPr>
          <a:xfrm>
            <a:off x="9336011" y="3262774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58B91452-8D21-B762-580D-937A00AC5C1B}"/>
              </a:ext>
            </a:extLst>
          </p:cNvPr>
          <p:cNvSpPr/>
          <p:nvPr/>
        </p:nvSpPr>
        <p:spPr>
          <a:xfrm>
            <a:off x="9812307" y="3262774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2DBFB003-672E-F795-3967-6373A471E2E9}"/>
              </a:ext>
            </a:extLst>
          </p:cNvPr>
          <p:cNvSpPr/>
          <p:nvPr/>
        </p:nvSpPr>
        <p:spPr>
          <a:xfrm>
            <a:off x="10688497" y="3265060"/>
            <a:ext cx="36150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6600" b="1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28 480</a:t>
            </a:r>
            <a:endParaRPr lang="vi-VN" sz="6600" b="1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9943444F-F0CF-8ED3-3023-B80FD56A4B9B}"/>
              </a:ext>
            </a:extLst>
          </p:cNvPr>
          <p:cNvSpPr/>
          <p:nvPr/>
        </p:nvSpPr>
        <p:spPr>
          <a:xfrm>
            <a:off x="1442224" y="5551731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8FD478EC-23EB-EE66-B7B5-A77BBAFA9B1B}"/>
              </a:ext>
            </a:extLst>
          </p:cNvPr>
          <p:cNvSpPr/>
          <p:nvPr/>
        </p:nvSpPr>
        <p:spPr>
          <a:xfrm>
            <a:off x="2124557" y="5556453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49E55174-D8C2-6AD2-AFA2-488143FB1094}"/>
              </a:ext>
            </a:extLst>
          </p:cNvPr>
          <p:cNvSpPr/>
          <p:nvPr/>
        </p:nvSpPr>
        <p:spPr>
          <a:xfrm>
            <a:off x="2623860" y="5551731"/>
            <a:ext cx="1127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ình chữ nhật 38">
            <a:extLst>
              <a:ext uri="{FF2B5EF4-FFF2-40B4-BE49-F238E27FC236}">
                <a16:creationId xmlns:a16="http://schemas.microsoft.com/office/drawing/2014/main" id="{35A879A6-DE32-B2E2-5991-9BD902378922}"/>
              </a:ext>
            </a:extLst>
          </p:cNvPr>
          <p:cNvSpPr/>
          <p:nvPr/>
        </p:nvSpPr>
        <p:spPr>
          <a:xfrm>
            <a:off x="3618990" y="5547009"/>
            <a:ext cx="2908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6600" b="1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2000</a:t>
            </a:r>
            <a:endParaRPr lang="vi-VN" sz="6600" b="1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id="{E21E91E7-95F6-FE89-9936-46ED1D7D9007}"/>
              </a:ext>
            </a:extLst>
          </p:cNvPr>
          <p:cNvSpPr/>
          <p:nvPr/>
        </p:nvSpPr>
        <p:spPr>
          <a:xfrm>
            <a:off x="7663306" y="5551731"/>
            <a:ext cx="11272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ình chữ nhật 40">
            <a:extLst>
              <a:ext uri="{FF2B5EF4-FFF2-40B4-BE49-F238E27FC236}">
                <a16:creationId xmlns:a16="http://schemas.microsoft.com/office/drawing/2014/main" id="{B46DB707-BF31-7B13-357B-103CF89322D2}"/>
              </a:ext>
            </a:extLst>
          </p:cNvPr>
          <p:cNvSpPr/>
          <p:nvPr/>
        </p:nvSpPr>
        <p:spPr>
          <a:xfrm>
            <a:off x="8935665" y="5547009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ình chữ nhật 41">
            <a:extLst>
              <a:ext uri="{FF2B5EF4-FFF2-40B4-BE49-F238E27FC236}">
                <a16:creationId xmlns:a16="http://schemas.microsoft.com/office/drawing/2014/main" id="{932C1448-3FE5-AAD7-CA1C-2F2D29C6FC2A}"/>
              </a:ext>
            </a:extLst>
          </p:cNvPr>
          <p:cNvSpPr/>
          <p:nvPr/>
        </p:nvSpPr>
        <p:spPr>
          <a:xfrm>
            <a:off x="9442547" y="5547009"/>
            <a:ext cx="11272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ình chữ nhật 42">
            <a:extLst>
              <a:ext uri="{FF2B5EF4-FFF2-40B4-BE49-F238E27FC236}">
                <a16:creationId xmlns:a16="http://schemas.microsoft.com/office/drawing/2014/main" id="{0C0EF98C-9561-4D02-1EAA-9A2272796E5C}"/>
              </a:ext>
            </a:extLst>
          </p:cNvPr>
          <p:cNvSpPr/>
          <p:nvPr/>
        </p:nvSpPr>
        <p:spPr>
          <a:xfrm>
            <a:off x="10699497" y="5547009"/>
            <a:ext cx="36150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6600" b="1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76 900</a:t>
            </a:r>
            <a:endParaRPr lang="vi-VN" sz="6600" b="1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ình chữ nhật 51">
            <a:extLst>
              <a:ext uri="{FF2B5EF4-FFF2-40B4-BE49-F238E27FC236}">
                <a16:creationId xmlns:a16="http://schemas.microsoft.com/office/drawing/2014/main" id="{E41657A1-AF96-CBA9-785C-EC4E58063FB3}"/>
              </a:ext>
            </a:extLst>
          </p:cNvPr>
          <p:cNvSpPr/>
          <p:nvPr/>
        </p:nvSpPr>
        <p:spPr>
          <a:xfrm>
            <a:off x="1364526" y="7690931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Hình chữ nhật 52">
            <a:extLst>
              <a:ext uri="{FF2B5EF4-FFF2-40B4-BE49-F238E27FC236}">
                <a16:creationId xmlns:a16="http://schemas.microsoft.com/office/drawing/2014/main" id="{5F16C45B-FB18-6E97-1879-FB0CBE2D249A}"/>
              </a:ext>
            </a:extLst>
          </p:cNvPr>
          <p:cNvSpPr/>
          <p:nvPr/>
        </p:nvSpPr>
        <p:spPr>
          <a:xfrm>
            <a:off x="2020475" y="7700375"/>
            <a:ext cx="15985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428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Hình chữ nhật 53">
            <a:extLst>
              <a:ext uri="{FF2B5EF4-FFF2-40B4-BE49-F238E27FC236}">
                <a16:creationId xmlns:a16="http://schemas.microsoft.com/office/drawing/2014/main" id="{D6055AC7-80CB-8824-E92F-F496C82F174D}"/>
              </a:ext>
            </a:extLst>
          </p:cNvPr>
          <p:cNvSpPr/>
          <p:nvPr/>
        </p:nvSpPr>
        <p:spPr>
          <a:xfrm>
            <a:off x="3618990" y="7668045"/>
            <a:ext cx="31438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6600" b="1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8 000</a:t>
            </a:r>
            <a:endParaRPr lang="vi-VN" sz="6600" b="1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ình chữ nhật 54">
            <a:extLst>
              <a:ext uri="{FF2B5EF4-FFF2-40B4-BE49-F238E27FC236}">
                <a16:creationId xmlns:a16="http://schemas.microsoft.com/office/drawing/2014/main" id="{3176F713-5B5A-4FA8-72F0-F08975344FF5}"/>
              </a:ext>
            </a:extLst>
          </p:cNvPr>
          <p:cNvSpPr/>
          <p:nvPr/>
        </p:nvSpPr>
        <p:spPr>
          <a:xfrm>
            <a:off x="7663306" y="7672767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Hình chữ nhật 55">
            <a:extLst>
              <a:ext uri="{FF2B5EF4-FFF2-40B4-BE49-F238E27FC236}">
                <a16:creationId xmlns:a16="http://schemas.microsoft.com/office/drawing/2014/main" id="{B4869128-F38F-A21D-CD25-C43388A3C29B}"/>
              </a:ext>
            </a:extLst>
          </p:cNvPr>
          <p:cNvSpPr/>
          <p:nvPr/>
        </p:nvSpPr>
        <p:spPr>
          <a:xfrm>
            <a:off x="8120997" y="7668045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Hình chữ nhật 56">
            <a:extLst>
              <a:ext uri="{FF2B5EF4-FFF2-40B4-BE49-F238E27FC236}">
                <a16:creationId xmlns:a16="http://schemas.microsoft.com/office/drawing/2014/main" id="{409B7BF8-991D-6C93-86D4-7C1BD81B2602}"/>
              </a:ext>
            </a:extLst>
          </p:cNvPr>
          <p:cNvSpPr/>
          <p:nvPr/>
        </p:nvSpPr>
        <p:spPr>
          <a:xfrm>
            <a:off x="8902607" y="7668045"/>
            <a:ext cx="15985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534</a:t>
            </a:r>
            <a:endParaRPr lang="vi-VN" sz="6600" b="1" cap="none" spc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Hình chữ nhật 57">
            <a:extLst>
              <a:ext uri="{FF2B5EF4-FFF2-40B4-BE49-F238E27FC236}">
                <a16:creationId xmlns:a16="http://schemas.microsoft.com/office/drawing/2014/main" id="{656E9F62-4ABC-6735-E88A-16C3ABD62350}"/>
              </a:ext>
            </a:extLst>
          </p:cNvPr>
          <p:cNvSpPr/>
          <p:nvPr/>
        </p:nvSpPr>
        <p:spPr>
          <a:xfrm>
            <a:off x="10699498" y="7668045"/>
            <a:ext cx="36150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6600" b="1" cap="none" spc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6600" b="1" cap="none" spc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17 000</a:t>
            </a:r>
            <a:endParaRPr lang="vi-VN" sz="6600" b="1" cap="none" spc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7" grpId="1"/>
      <p:bldP spid="38" grpId="0"/>
      <p:bldP spid="39" grpId="0"/>
      <p:bldP spid="40" grpId="0"/>
      <p:bldP spid="41" grpId="0"/>
      <p:bldP spid="41" grpId="1"/>
      <p:bldP spid="42" grpId="0"/>
      <p:bldP spid="43" grpId="0"/>
      <p:bldP spid="52" grpId="0"/>
      <p:bldP spid="52" grpId="1"/>
      <p:bldP spid="53" grpId="0"/>
      <p:bldP spid="54" grpId="0"/>
      <p:bldP spid="55" grpId="0"/>
      <p:bldP spid="56" grpId="0"/>
      <p:bldP spid="56" grpId="1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3F9B792-FD41-5125-6C4F-C2F600A45DE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226" t="19653"/>
          <a:stretch/>
        </p:blipFill>
        <p:spPr>
          <a:xfrm>
            <a:off x="713456" y="2536949"/>
            <a:ext cx="16764000" cy="7184567"/>
          </a:xfrm>
          <a:prstGeom prst="rect">
            <a:avLst/>
          </a:prstGeom>
        </p:spPr>
      </p:pic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2D6D43E6-AB56-EC99-F26F-A61BA87AA04B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71E3169E-1061-1264-9EA2-30C31B471C0F}"/>
              </a:ext>
            </a:extLst>
          </p:cNvPr>
          <p:cNvGrpSpPr/>
          <p:nvPr/>
        </p:nvGrpSpPr>
        <p:grpSpPr>
          <a:xfrm>
            <a:off x="15697200" y="8572500"/>
            <a:ext cx="2362200" cy="1513395"/>
            <a:chOff x="12649200" y="0"/>
            <a:chExt cx="4579179" cy="2770695"/>
          </a:xfrm>
        </p:grpSpPr>
        <p:pic>
          <p:nvPicPr>
            <p:cNvPr id="39" name="Picture 8">
              <a:extLst>
                <a:ext uri="{FF2B5EF4-FFF2-40B4-BE49-F238E27FC236}">
                  <a16:creationId xmlns:a16="http://schemas.microsoft.com/office/drawing/2014/main" id="{33D0C8AE-8F28-0ED3-5686-FD6DDB57F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 rot="162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40" name="Picture 8">
              <a:extLst>
                <a:ext uri="{FF2B5EF4-FFF2-40B4-BE49-F238E27FC236}">
                  <a16:creationId xmlns:a16="http://schemas.microsoft.com/office/drawing/2014/main" id="{7211CAAC-21A8-EBDC-DFF3-901FB8DF9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 rot="162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id="{E89A9D98-BD48-E466-33BD-ACE15537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 rot="162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213F716E-5174-9EE5-0098-12CB80C0820F}"/>
              </a:ext>
            </a:extLst>
          </p:cNvPr>
          <p:cNvSpPr/>
          <p:nvPr/>
        </p:nvSpPr>
        <p:spPr>
          <a:xfrm>
            <a:off x="395038" y="494743"/>
            <a:ext cx="1219200" cy="1200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latin typeface="+mj-lt"/>
              </a:rPr>
              <a:t>6</a:t>
            </a:r>
          </a:p>
        </p:txBody>
      </p: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id="{59510A6C-8A5A-9405-802C-E6F744AC1AAB}"/>
              </a:ext>
            </a:extLst>
          </p:cNvPr>
          <p:cNvSpPr/>
          <p:nvPr/>
        </p:nvSpPr>
        <p:spPr>
          <a:xfrm>
            <a:off x="1780206" y="460097"/>
            <a:ext cx="159882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7200" cap="none" spc="0">
                <a:ln w="0"/>
                <a:solidFill>
                  <a:schemeClr val="tx1"/>
                </a:solidFill>
              </a:rPr>
              <a:t>a) Hãy cho biết trong hình dưới đây có bao nhiêu tiền?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E880F-12A3-B0A9-FDFF-DE7FD066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57537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71c892f09b1473b8845b53c22f8600fa">
            <a:hlinkClick r:id="" action="ppaction://media"/>
            <a:extLst>
              <a:ext uri="{FF2B5EF4-FFF2-40B4-BE49-F238E27FC236}">
                <a16:creationId xmlns:a16="http://schemas.microsoft.com/office/drawing/2014/main" id="{74FB9AC2-BA0D-AE0E-BB70-648D4719F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32013" y="-382588"/>
            <a:ext cx="304800" cy="304800"/>
          </a:xfrm>
          <a:prstGeom prst="rect">
            <a:avLst/>
          </a:prstGeom>
        </p:spPr>
      </p:pic>
      <p:pic>
        <p:nvPicPr>
          <p:cNvPr id="49" name="ed5bde465b24bdac8b3030f59fed693f">
            <a:hlinkClick r:id="" action="ppaction://media"/>
            <a:extLst>
              <a:ext uri="{FF2B5EF4-FFF2-40B4-BE49-F238E27FC236}">
                <a16:creationId xmlns:a16="http://schemas.microsoft.com/office/drawing/2014/main" id="{E7974B03-2E2A-1E4B-0005-ED64EA5F47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46400" y="-382588"/>
            <a:ext cx="304800" cy="304800"/>
          </a:xfrm>
          <a:prstGeom prst="rect">
            <a:avLst/>
          </a:prstGeom>
        </p:spPr>
      </p:pic>
      <p:pic>
        <p:nvPicPr>
          <p:cNvPr id="50" name="e7d33b7019c769f5bcd470c442dc5f21">
            <a:hlinkClick r:id="" action="ppaction://media"/>
            <a:extLst>
              <a:ext uri="{FF2B5EF4-FFF2-40B4-BE49-F238E27FC236}">
                <a16:creationId xmlns:a16="http://schemas.microsoft.com/office/drawing/2014/main" id="{60081E47-1B80-3829-7AC1-177CC85E72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08387" y="-432078"/>
            <a:ext cx="304800" cy="304800"/>
          </a:xfrm>
          <a:prstGeom prst="rect">
            <a:avLst/>
          </a:prstGeom>
        </p:spPr>
      </p:pic>
      <p:pic>
        <p:nvPicPr>
          <p:cNvPr id="51" name="bdefd65090d6d6404593559916d4b08b">
            <a:hlinkClick r:id="" action="ppaction://media"/>
            <a:extLst>
              <a:ext uri="{FF2B5EF4-FFF2-40B4-BE49-F238E27FC236}">
                <a16:creationId xmlns:a16="http://schemas.microsoft.com/office/drawing/2014/main" id="{13A88435-235C-3276-E727-BA7E7B1BF83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152900" y="-395541"/>
            <a:ext cx="304800" cy="304800"/>
          </a:xfrm>
          <a:prstGeom prst="rect">
            <a:avLst/>
          </a:prstGeom>
        </p:spPr>
      </p:pic>
      <p:pic>
        <p:nvPicPr>
          <p:cNvPr id="52" name="1b94b7fcda6504ea87af2170e068d837">
            <a:hlinkClick r:id="" action="ppaction://media"/>
            <a:extLst>
              <a:ext uri="{FF2B5EF4-FFF2-40B4-BE49-F238E27FC236}">
                <a16:creationId xmlns:a16="http://schemas.microsoft.com/office/drawing/2014/main" id="{44B036B2-93FF-84AA-39DD-3D7B90462AE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79961" y="-39554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8855 0.00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6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55 0.00046 L 0.62188 0.081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9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188 0.08195 L 0.48855 0.35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11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44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55 0.3517 L 0.01355 0.35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47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2D6D43E6-AB56-EC99-F26F-A61BA87AA04B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71E3169E-1061-1264-9EA2-30C31B471C0F}"/>
              </a:ext>
            </a:extLst>
          </p:cNvPr>
          <p:cNvGrpSpPr/>
          <p:nvPr/>
        </p:nvGrpSpPr>
        <p:grpSpPr>
          <a:xfrm>
            <a:off x="15697200" y="8572500"/>
            <a:ext cx="2362200" cy="1513395"/>
            <a:chOff x="12649200" y="0"/>
            <a:chExt cx="4579179" cy="2770695"/>
          </a:xfrm>
        </p:grpSpPr>
        <p:pic>
          <p:nvPicPr>
            <p:cNvPr id="39" name="Picture 8">
              <a:extLst>
                <a:ext uri="{FF2B5EF4-FFF2-40B4-BE49-F238E27FC236}">
                  <a16:creationId xmlns:a16="http://schemas.microsoft.com/office/drawing/2014/main" id="{33D0C8AE-8F28-0ED3-5686-FD6DDB57F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 flipH="1">
              <a:off x="15746521" y="111910"/>
              <a:ext cx="1479467" cy="1484247"/>
            </a:xfrm>
            <a:prstGeom prst="rect">
              <a:avLst/>
            </a:prstGeom>
          </p:spPr>
        </p:pic>
        <p:pic>
          <p:nvPicPr>
            <p:cNvPr id="40" name="Picture 8">
              <a:extLst>
                <a:ext uri="{FF2B5EF4-FFF2-40B4-BE49-F238E27FC236}">
                  <a16:creationId xmlns:a16="http://schemas.microsoft.com/office/drawing/2014/main" id="{7211CAAC-21A8-EBDC-DFF3-901FB8DF9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 flipH="1">
              <a:off x="12653676" y="-4476"/>
              <a:ext cx="2770695" cy="2779647"/>
            </a:xfrm>
            <a:prstGeom prst="rect">
              <a:avLst/>
            </a:prstGeom>
          </p:spPr>
        </p:pic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id="{E89A9D98-BD48-E466-33BD-ACE15537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 flipH="1">
              <a:off x="16259473" y="1801790"/>
              <a:ext cx="967343" cy="970468"/>
            </a:xfrm>
            <a:prstGeom prst="rect">
              <a:avLst/>
            </a:prstGeom>
          </p:spPr>
        </p:pic>
      </p:grp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213F716E-5174-9EE5-0098-12CB80C0820F}"/>
              </a:ext>
            </a:extLst>
          </p:cNvPr>
          <p:cNvSpPr/>
          <p:nvPr/>
        </p:nvSpPr>
        <p:spPr>
          <a:xfrm>
            <a:off x="395038" y="494743"/>
            <a:ext cx="1219200" cy="1200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>
                <a:latin typeface="+mj-lt"/>
              </a:rPr>
              <a:t>6</a:t>
            </a:r>
          </a:p>
        </p:txBody>
      </p:sp>
      <p:sp>
        <p:nvSpPr>
          <p:cNvPr id="44" name="Hình chữ nhật 43">
            <a:extLst>
              <a:ext uri="{FF2B5EF4-FFF2-40B4-BE49-F238E27FC236}">
                <a16:creationId xmlns:a16="http://schemas.microsoft.com/office/drawing/2014/main" id="{59510A6C-8A5A-9405-802C-E6F744AC1AAB}"/>
              </a:ext>
            </a:extLst>
          </p:cNvPr>
          <p:cNvSpPr/>
          <p:nvPr/>
        </p:nvSpPr>
        <p:spPr>
          <a:xfrm>
            <a:off x="1692359" y="494743"/>
            <a:ext cx="159860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7200" cap="none" spc="0">
                <a:ln w="0"/>
                <a:solidFill>
                  <a:schemeClr val="tx1"/>
                </a:solidFill>
              </a:rPr>
              <a:t>b) Với số tiền trên, có thể mua được hộp bút chì màu nào dưới đây?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9E04EB4-3A11-E10A-72B2-9E31AA295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9701"/>
          <a:stretch/>
        </p:blipFill>
        <p:spPr>
          <a:xfrm>
            <a:off x="1295401" y="3063913"/>
            <a:ext cx="4495800" cy="5474510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E23D0738-BF3F-A2A2-C84F-2D7B3B6CDE7C}"/>
              </a:ext>
            </a:extLst>
          </p:cNvPr>
          <p:cNvSpPr/>
          <p:nvPr/>
        </p:nvSpPr>
        <p:spPr>
          <a:xfrm>
            <a:off x="6019800" y="8680866"/>
            <a:ext cx="551946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47 000 đồng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7E7527D-6A26-F965-6E74-F4294C595D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4921" t="-622" r="34780" b="622"/>
          <a:stretch/>
        </p:blipFill>
        <p:spPr>
          <a:xfrm>
            <a:off x="6531630" y="2950528"/>
            <a:ext cx="4495800" cy="547451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518C025-5C3E-5778-2934-FF9C9AAB9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9701" t="-570" b="570"/>
          <a:stretch/>
        </p:blipFill>
        <p:spPr>
          <a:xfrm>
            <a:off x="11918349" y="2950528"/>
            <a:ext cx="4495800" cy="54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6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E5167400-A484-967D-585E-7372563F2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95300"/>
            <a:ext cx="17373599" cy="6858000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EB407AE1-6EDB-5E6F-16B5-B311ACF36A1E}"/>
              </a:ext>
            </a:extLst>
          </p:cNvPr>
          <p:cNvSpPr/>
          <p:nvPr/>
        </p:nvSpPr>
        <p:spPr>
          <a:xfrm>
            <a:off x="11369842" y="3068053"/>
            <a:ext cx="2298032" cy="1792705"/>
          </a:xfrm>
          <a:custGeom>
            <a:avLst/>
            <a:gdLst>
              <a:gd name="connsiteX0" fmla="*/ 0 w 2298032"/>
              <a:gd name="connsiteY0" fmla="*/ 1792705 h 1792705"/>
              <a:gd name="connsiteX1" fmla="*/ 24063 w 2298032"/>
              <a:gd name="connsiteY1" fmla="*/ 372979 h 1792705"/>
              <a:gd name="connsiteX2" fmla="*/ 2105526 w 2298032"/>
              <a:gd name="connsiteY2" fmla="*/ 0 h 1792705"/>
              <a:gd name="connsiteX3" fmla="*/ 2298032 w 2298032"/>
              <a:gd name="connsiteY3" fmla="*/ 348915 h 1792705"/>
              <a:gd name="connsiteX4" fmla="*/ 2033337 w 2298032"/>
              <a:gd name="connsiteY4" fmla="*/ 1143000 h 1792705"/>
              <a:gd name="connsiteX5" fmla="*/ 1864895 w 2298032"/>
              <a:gd name="connsiteY5" fmla="*/ 1768642 h 1792705"/>
              <a:gd name="connsiteX6" fmla="*/ 0 w 2298032"/>
              <a:gd name="connsiteY6" fmla="*/ 1792705 h 17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032" h="1792705">
                <a:moveTo>
                  <a:pt x="0" y="1792705"/>
                </a:moveTo>
                <a:lnTo>
                  <a:pt x="24063" y="372979"/>
                </a:lnTo>
                <a:lnTo>
                  <a:pt x="2105526" y="0"/>
                </a:lnTo>
                <a:lnTo>
                  <a:pt x="2298032" y="348915"/>
                </a:lnTo>
                <a:lnTo>
                  <a:pt x="2033337" y="1143000"/>
                </a:lnTo>
                <a:lnTo>
                  <a:pt x="1864895" y="1768642"/>
                </a:lnTo>
                <a:lnTo>
                  <a:pt x="0" y="17927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E560C47A-47C2-E94A-137E-27EB4EA1A836}"/>
              </a:ext>
            </a:extLst>
          </p:cNvPr>
          <p:cNvSpPr/>
          <p:nvPr/>
        </p:nvSpPr>
        <p:spPr>
          <a:xfrm>
            <a:off x="11243078" y="3975437"/>
            <a:ext cx="2300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cap="none">
                <a:ln w="0"/>
                <a:solidFill>
                  <a:srgbClr val="FF0000"/>
                </a:solidFill>
              </a:rPr>
              <a:t>34 542</a:t>
            </a:r>
          </a:p>
        </p:txBody>
      </p:sp>
      <p:sp>
        <p:nvSpPr>
          <p:cNvPr id="5" name="Hình tự do: Hình 4">
            <a:extLst>
              <a:ext uri="{FF2B5EF4-FFF2-40B4-BE49-F238E27FC236}">
                <a16:creationId xmlns:a16="http://schemas.microsoft.com/office/drawing/2014/main" id="{1211CA1A-0C33-6B52-4D31-60E0833BDADC}"/>
              </a:ext>
            </a:extLst>
          </p:cNvPr>
          <p:cNvSpPr/>
          <p:nvPr/>
        </p:nvSpPr>
        <p:spPr>
          <a:xfrm>
            <a:off x="9051757" y="4860758"/>
            <a:ext cx="2298032" cy="1792705"/>
          </a:xfrm>
          <a:custGeom>
            <a:avLst/>
            <a:gdLst>
              <a:gd name="connsiteX0" fmla="*/ 0 w 2298032"/>
              <a:gd name="connsiteY0" fmla="*/ 1792705 h 1792705"/>
              <a:gd name="connsiteX1" fmla="*/ 24063 w 2298032"/>
              <a:gd name="connsiteY1" fmla="*/ 372979 h 1792705"/>
              <a:gd name="connsiteX2" fmla="*/ 2105526 w 2298032"/>
              <a:gd name="connsiteY2" fmla="*/ 0 h 1792705"/>
              <a:gd name="connsiteX3" fmla="*/ 2298032 w 2298032"/>
              <a:gd name="connsiteY3" fmla="*/ 348915 h 1792705"/>
              <a:gd name="connsiteX4" fmla="*/ 2033337 w 2298032"/>
              <a:gd name="connsiteY4" fmla="*/ 1143000 h 1792705"/>
              <a:gd name="connsiteX5" fmla="*/ 1864895 w 2298032"/>
              <a:gd name="connsiteY5" fmla="*/ 1768642 h 1792705"/>
              <a:gd name="connsiteX6" fmla="*/ 0 w 2298032"/>
              <a:gd name="connsiteY6" fmla="*/ 1792705 h 17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032" h="1792705">
                <a:moveTo>
                  <a:pt x="0" y="1792705"/>
                </a:moveTo>
                <a:lnTo>
                  <a:pt x="24063" y="372979"/>
                </a:lnTo>
                <a:lnTo>
                  <a:pt x="2105526" y="0"/>
                </a:lnTo>
                <a:lnTo>
                  <a:pt x="2298032" y="348915"/>
                </a:lnTo>
                <a:lnTo>
                  <a:pt x="2033337" y="1143000"/>
                </a:lnTo>
                <a:lnTo>
                  <a:pt x="1864895" y="1768642"/>
                </a:lnTo>
                <a:lnTo>
                  <a:pt x="0" y="17927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BC6E79E1-061F-2270-994B-D6525E423386}"/>
              </a:ext>
            </a:extLst>
          </p:cNvPr>
          <p:cNvSpPr/>
          <p:nvPr/>
        </p:nvSpPr>
        <p:spPr>
          <a:xfrm>
            <a:off x="8971741" y="5642310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cap="none">
                <a:ln w="0"/>
                <a:solidFill>
                  <a:srgbClr val="FF0000"/>
                </a:solidFill>
              </a:rPr>
              <a:t>68 025</a:t>
            </a:r>
          </a:p>
        </p:txBody>
      </p: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081E8B2C-0FF8-481B-89C5-DFD5E658D220}"/>
              </a:ext>
            </a:extLst>
          </p:cNvPr>
          <p:cNvSpPr/>
          <p:nvPr/>
        </p:nvSpPr>
        <p:spPr>
          <a:xfrm>
            <a:off x="13910749" y="4860758"/>
            <a:ext cx="2298032" cy="1792705"/>
          </a:xfrm>
          <a:custGeom>
            <a:avLst/>
            <a:gdLst>
              <a:gd name="connsiteX0" fmla="*/ 0 w 2298032"/>
              <a:gd name="connsiteY0" fmla="*/ 1792705 h 1792705"/>
              <a:gd name="connsiteX1" fmla="*/ 24063 w 2298032"/>
              <a:gd name="connsiteY1" fmla="*/ 372979 h 1792705"/>
              <a:gd name="connsiteX2" fmla="*/ 2105526 w 2298032"/>
              <a:gd name="connsiteY2" fmla="*/ 0 h 1792705"/>
              <a:gd name="connsiteX3" fmla="*/ 2298032 w 2298032"/>
              <a:gd name="connsiteY3" fmla="*/ 348915 h 1792705"/>
              <a:gd name="connsiteX4" fmla="*/ 2033337 w 2298032"/>
              <a:gd name="connsiteY4" fmla="*/ 1143000 h 1792705"/>
              <a:gd name="connsiteX5" fmla="*/ 1864895 w 2298032"/>
              <a:gd name="connsiteY5" fmla="*/ 1768642 h 1792705"/>
              <a:gd name="connsiteX6" fmla="*/ 0 w 2298032"/>
              <a:gd name="connsiteY6" fmla="*/ 1792705 h 179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8032" h="1792705">
                <a:moveTo>
                  <a:pt x="0" y="1792705"/>
                </a:moveTo>
                <a:lnTo>
                  <a:pt x="24063" y="372979"/>
                </a:lnTo>
                <a:lnTo>
                  <a:pt x="2105526" y="0"/>
                </a:lnTo>
                <a:lnTo>
                  <a:pt x="2298032" y="348915"/>
                </a:lnTo>
                <a:lnTo>
                  <a:pt x="2033337" y="1143000"/>
                </a:lnTo>
                <a:lnTo>
                  <a:pt x="1864895" y="1768642"/>
                </a:lnTo>
                <a:lnTo>
                  <a:pt x="0" y="17927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B5962DAD-26B3-3D52-FD02-64D7B9D863FE}"/>
              </a:ext>
            </a:extLst>
          </p:cNvPr>
          <p:cNvSpPr/>
          <p:nvPr/>
        </p:nvSpPr>
        <p:spPr>
          <a:xfrm>
            <a:off x="13830733" y="5642310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cap="none">
                <a:ln w="0"/>
                <a:solidFill>
                  <a:srgbClr val="FF0000"/>
                </a:solidFill>
              </a:rPr>
              <a:t>68 225</a:t>
            </a:r>
          </a:p>
        </p:txBody>
      </p:sp>
    </p:spTree>
    <p:extLst>
      <p:ext uri="{BB962C8B-B14F-4D97-AF65-F5344CB8AC3E}">
        <p14:creationId xmlns:p14="http://schemas.microsoft.com/office/powerpoint/2010/main" val="301426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BC330A7-7171-7D38-E86A-A87024148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-1466" r="42924" b="75073"/>
          <a:stretch/>
        </p:blipFill>
        <p:spPr>
          <a:xfrm>
            <a:off x="381000" y="342900"/>
            <a:ext cx="10134600" cy="1371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583DCDB-A196-DE42-A238-31F8287E97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51" t="42522" r="21230" b="36950"/>
          <a:stretch/>
        </p:blipFill>
        <p:spPr>
          <a:xfrm>
            <a:off x="381000" y="3543300"/>
            <a:ext cx="12496800" cy="10668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962060F1-EB2A-6CA0-76A9-0759FD0B4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433" t="23461" r="868" b="57477"/>
          <a:stretch/>
        </p:blipFill>
        <p:spPr>
          <a:xfrm>
            <a:off x="352926" y="1822206"/>
            <a:ext cx="15953874" cy="9906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6B7B734-12EF-A8F2-E6F9-D9F5EF519C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632" t="63401" r="16599" b="16071"/>
          <a:stretch/>
        </p:blipFill>
        <p:spPr>
          <a:xfrm>
            <a:off x="533400" y="5334578"/>
            <a:ext cx="13182600" cy="106680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D8AC56C-6884-D897-B197-1207FDF2B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23" t="82010" r="17408" b="-2538"/>
          <a:stretch/>
        </p:blipFill>
        <p:spPr>
          <a:xfrm>
            <a:off x="352926" y="7125856"/>
            <a:ext cx="13182600" cy="10668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849B385-5A41-931A-4C5B-111DDDA3A625}"/>
              </a:ext>
            </a:extLst>
          </p:cNvPr>
          <p:cNvSpPr/>
          <p:nvPr/>
        </p:nvSpPr>
        <p:spPr>
          <a:xfrm>
            <a:off x="16535400" y="1822206"/>
            <a:ext cx="1143000" cy="10352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3E8DE439-3DD5-3117-6A8E-BBB9BC7EA700}"/>
              </a:ext>
            </a:extLst>
          </p:cNvPr>
          <p:cNvSpPr/>
          <p:nvPr/>
        </p:nvSpPr>
        <p:spPr>
          <a:xfrm>
            <a:off x="16686752" y="1678133"/>
            <a:ext cx="8402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vi-VN" sz="80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ây Bút Chì Cái Viết Trường - Miễn Phí vector hình ảnh trên Pixabay">
            <a:extLst>
              <a:ext uri="{FF2B5EF4-FFF2-40B4-BE49-F238E27FC236}">
                <a16:creationId xmlns:a16="http://schemas.microsoft.com/office/drawing/2014/main" id="{856DAFC3-60FE-9E65-0584-29648487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86752" y="959565"/>
            <a:ext cx="1142999" cy="17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70513E1C-25E8-30E6-C6BF-8746688034A0}"/>
              </a:ext>
            </a:extLst>
          </p:cNvPr>
          <p:cNvSpPr/>
          <p:nvPr/>
        </p:nvSpPr>
        <p:spPr>
          <a:xfrm>
            <a:off x="16535400" y="3543300"/>
            <a:ext cx="1143000" cy="10352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69E086C2-36DE-6B95-5930-E6FEBD34940C}"/>
              </a:ext>
            </a:extLst>
          </p:cNvPr>
          <p:cNvSpPr/>
          <p:nvPr/>
        </p:nvSpPr>
        <p:spPr>
          <a:xfrm>
            <a:off x="16771711" y="3399227"/>
            <a:ext cx="6703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pic>
        <p:nvPicPr>
          <p:cNvPr id="17" name="Picture 2" descr="Cây Bút Chì Cái Viết Trường - Miễn Phí vector hình ảnh trên Pixabay">
            <a:extLst>
              <a:ext uri="{FF2B5EF4-FFF2-40B4-BE49-F238E27FC236}">
                <a16:creationId xmlns:a16="http://schemas.microsoft.com/office/drawing/2014/main" id="{D9825D06-DB38-090E-369A-548D489D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01576" y="2654155"/>
            <a:ext cx="1142999" cy="17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EACB9CC9-C735-947F-5320-8A18B770A1D1}"/>
              </a:ext>
            </a:extLst>
          </p:cNvPr>
          <p:cNvSpPr/>
          <p:nvPr/>
        </p:nvSpPr>
        <p:spPr>
          <a:xfrm>
            <a:off x="16535400" y="5355459"/>
            <a:ext cx="1143000" cy="10352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1FFE5E2C-A25D-9951-AE3D-6F60014C0C9D}"/>
              </a:ext>
            </a:extLst>
          </p:cNvPr>
          <p:cNvSpPr/>
          <p:nvPr/>
        </p:nvSpPr>
        <p:spPr>
          <a:xfrm>
            <a:off x="16771711" y="5211386"/>
            <a:ext cx="6703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cap="none" spc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pic>
        <p:nvPicPr>
          <p:cNvPr id="20" name="Picture 2" descr="Cây Bút Chì Cái Viết Trường - Miễn Phí vector hình ảnh trên Pixabay">
            <a:extLst>
              <a:ext uri="{FF2B5EF4-FFF2-40B4-BE49-F238E27FC236}">
                <a16:creationId xmlns:a16="http://schemas.microsoft.com/office/drawing/2014/main" id="{9D14B320-0D46-2F65-7578-94695524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01576" y="4466314"/>
            <a:ext cx="1142999" cy="17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2B9F3B62-708B-83A6-9EDA-3B426B931888}"/>
              </a:ext>
            </a:extLst>
          </p:cNvPr>
          <p:cNvSpPr/>
          <p:nvPr/>
        </p:nvSpPr>
        <p:spPr>
          <a:xfrm>
            <a:off x="16535400" y="7145389"/>
            <a:ext cx="1143000" cy="10352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665F1A8F-7477-1EE1-4C5F-E3F84B2FFCA4}"/>
              </a:ext>
            </a:extLst>
          </p:cNvPr>
          <p:cNvSpPr/>
          <p:nvPr/>
        </p:nvSpPr>
        <p:spPr>
          <a:xfrm>
            <a:off x="16686752" y="7001316"/>
            <a:ext cx="8402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endParaRPr lang="vi-VN" sz="8000" b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 descr="Cây Bút Chì Cái Viết Trường - Miễn Phí vector hình ảnh trên Pixabay">
            <a:extLst>
              <a:ext uri="{FF2B5EF4-FFF2-40B4-BE49-F238E27FC236}">
                <a16:creationId xmlns:a16="http://schemas.microsoft.com/office/drawing/2014/main" id="{FADB435D-4DFA-E96B-1AAD-E5CF26C1C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86752" y="6282748"/>
            <a:ext cx="1142999" cy="17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0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3.82716E-6 L 0.03959 0.000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87654E-7 L 0.03958 0.000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87654E-7 L 0.03958 0.000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3.82716E-6 L 0.03959 0.000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FA7B234-BE8B-8326-CD8F-2B09EE7DB54F}"/>
              </a:ext>
            </a:extLst>
          </p:cNvPr>
          <p:cNvSpPr/>
          <p:nvPr/>
        </p:nvSpPr>
        <p:spPr>
          <a:xfrm>
            <a:off x="762000" y="647700"/>
            <a:ext cx="1447800" cy="144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latin typeface="+mj-lt"/>
              </a:rPr>
              <a:t>8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370836-3E01-86B3-93C6-B080E0495A7C}"/>
              </a:ext>
            </a:extLst>
          </p:cNvPr>
          <p:cNvSpPr/>
          <p:nvPr/>
        </p:nvSpPr>
        <p:spPr>
          <a:xfrm>
            <a:off x="2209800" y="771435"/>
            <a:ext cx="9203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>
                <a:ln w="0"/>
                <a:solidFill>
                  <a:schemeClr val="tx1"/>
                </a:solidFill>
              </a:rPr>
              <a:t>Chọn ý trả lời đúng.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7C9A938-A61F-A82E-EA48-37C4C17DF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219235"/>
            <a:ext cx="17297400" cy="18001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676C1B48-7AE5-C7F8-70FE-6512DDACC702}"/>
                  </a:ext>
                </a:extLst>
              </p14:cNvPr>
              <p14:cNvContentPartPr/>
              <p14:nvPr/>
            </p14:nvContentPartPr>
            <p14:xfrm>
              <a:off x="1371676" y="3197709"/>
              <a:ext cx="752400" cy="48456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676C1B48-7AE5-C7F8-70FE-6512DDACC7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1676" y="3018069"/>
                <a:ext cx="932040" cy="8442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DONG HO DEM GIO 5S">
            <a:hlinkClick r:id="" action="ppaction://media"/>
            <a:extLst>
              <a:ext uri="{FF2B5EF4-FFF2-40B4-BE49-F238E27FC236}">
                <a16:creationId xmlns:a16="http://schemas.microsoft.com/office/drawing/2014/main" id="{49FA1BB6-86F6-8FC8-219E-7E340BDEA5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06601" y="647700"/>
            <a:ext cx="3048000" cy="171450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9F28E102-D587-8AC2-6078-FAA96D159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263" y="4266842"/>
            <a:ext cx="15988075" cy="2222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id="{1C2D7C96-3791-CA03-3815-C8A74E8B67DE}"/>
                  </a:ext>
                </a:extLst>
              </p14:cNvPr>
              <p14:cNvContentPartPr/>
              <p14:nvPr/>
            </p14:nvContentPartPr>
            <p14:xfrm>
              <a:off x="12192000" y="5905500"/>
              <a:ext cx="752400" cy="48456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1C2D7C96-3791-CA03-3815-C8A74E8B67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02000" y="5725860"/>
                <a:ext cx="932040" cy="84420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B1CF1203-0D54-4727-AAB8-26D7E57296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263" y="6591299"/>
            <a:ext cx="17305421" cy="15363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Viết tay 19">
                <a:extLst>
                  <a:ext uri="{FF2B5EF4-FFF2-40B4-BE49-F238E27FC236}">
                    <a16:creationId xmlns:a16="http://schemas.microsoft.com/office/drawing/2014/main" id="{BD08A322-5981-6EE1-8209-F2AA7C8DC7A1}"/>
                  </a:ext>
                </a:extLst>
              </p14:cNvPr>
              <p14:cNvContentPartPr/>
              <p14:nvPr/>
            </p14:nvContentPartPr>
            <p14:xfrm>
              <a:off x="6067001" y="7577189"/>
              <a:ext cx="752400" cy="484560"/>
            </p14:xfrm>
          </p:contentPart>
        </mc:Choice>
        <mc:Fallback xmlns="">
          <p:pic>
            <p:nvPicPr>
              <p:cNvPr id="20" name="Viết tay 19">
                <a:extLst>
                  <a:ext uri="{FF2B5EF4-FFF2-40B4-BE49-F238E27FC236}">
                    <a16:creationId xmlns:a16="http://schemas.microsoft.com/office/drawing/2014/main" id="{BD08A322-5981-6EE1-8209-F2AA7C8DC7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77001" y="7397549"/>
                <a:ext cx="932040" cy="8442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D7D3A4D8-9723-6916-9E50-11671F85DB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653" y="8361958"/>
            <a:ext cx="17218947" cy="14411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Viết tay 21">
                <a:extLst>
                  <a:ext uri="{FF2B5EF4-FFF2-40B4-BE49-F238E27FC236}">
                    <a16:creationId xmlns:a16="http://schemas.microsoft.com/office/drawing/2014/main" id="{378F5AB1-D375-0588-A246-0FEAE920C498}"/>
                  </a:ext>
                </a:extLst>
              </p14:cNvPr>
              <p14:cNvContentPartPr/>
              <p14:nvPr/>
            </p14:nvContentPartPr>
            <p14:xfrm>
              <a:off x="1219200" y="9152735"/>
              <a:ext cx="752400" cy="484560"/>
            </p14:xfrm>
          </p:contentPart>
        </mc:Choice>
        <mc:Fallback xmlns="">
          <p:pic>
            <p:nvPicPr>
              <p:cNvPr id="22" name="Viết tay 21">
                <a:extLst>
                  <a:ext uri="{FF2B5EF4-FFF2-40B4-BE49-F238E27FC236}">
                    <a16:creationId xmlns:a16="http://schemas.microsoft.com/office/drawing/2014/main" id="{378F5AB1-D375-0588-A246-0FEAE920C4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9200" y="8973095"/>
                <a:ext cx="932040" cy="8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6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FA7B234-BE8B-8326-CD8F-2B09EE7DB54F}"/>
              </a:ext>
            </a:extLst>
          </p:cNvPr>
          <p:cNvSpPr/>
          <p:nvPr/>
        </p:nvSpPr>
        <p:spPr>
          <a:xfrm>
            <a:off x="533400" y="495300"/>
            <a:ext cx="1447800" cy="144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latin typeface="+mj-lt"/>
              </a:rPr>
              <a:t>9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D370836-3E01-86B3-93C6-B080E0495A7C}"/>
              </a:ext>
            </a:extLst>
          </p:cNvPr>
          <p:cNvSpPr/>
          <p:nvPr/>
        </p:nvSpPr>
        <p:spPr>
          <a:xfrm>
            <a:off x="1981200" y="387340"/>
            <a:ext cx="15849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6000" b="1" cap="none" spc="0">
                <a:ln w="0"/>
                <a:solidFill>
                  <a:schemeClr val="tx1"/>
                </a:solidFill>
              </a:rPr>
              <a:t>Dưới đây là độ dài quãng đường bộ từ Hà Nội đến một số địa điểm ở nước ta.  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31702F94-7FA1-264B-B14D-1DE5E2668528}"/>
              </a:ext>
            </a:extLst>
          </p:cNvPr>
          <p:cNvGrpSpPr/>
          <p:nvPr/>
        </p:nvGrpSpPr>
        <p:grpSpPr>
          <a:xfrm>
            <a:off x="762000" y="2462867"/>
            <a:ext cx="16764000" cy="7176433"/>
            <a:chOff x="1600200" y="3053315"/>
            <a:chExt cx="7024707" cy="3152798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69E12579-7C93-561D-0DB2-9B303CF8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0200" y="3053315"/>
              <a:ext cx="4348194" cy="3152798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990A135-DA54-D0A2-E157-F3A9D85FD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9800" y="3053315"/>
              <a:ext cx="2605107" cy="3148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948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BC4AF5BF-00A7-DCA1-189B-07FAE34EAF6A}"/>
              </a:ext>
            </a:extLst>
          </p:cNvPr>
          <p:cNvSpPr/>
          <p:nvPr/>
        </p:nvSpPr>
        <p:spPr>
          <a:xfrm>
            <a:off x="152400" y="201105"/>
            <a:ext cx="17907000" cy="9884790"/>
          </a:xfrm>
          <a:prstGeom prst="rect">
            <a:avLst/>
          </a:prstGeom>
          <a:noFill/>
          <a:ln w="381000">
            <a:solidFill>
              <a:srgbClr val="98C45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31702F94-7FA1-264B-B14D-1DE5E2668528}"/>
              </a:ext>
            </a:extLst>
          </p:cNvPr>
          <p:cNvGrpSpPr/>
          <p:nvPr/>
        </p:nvGrpSpPr>
        <p:grpSpPr>
          <a:xfrm>
            <a:off x="3657600" y="495300"/>
            <a:ext cx="10744200" cy="3810000"/>
            <a:chOff x="1600200" y="3053315"/>
            <a:chExt cx="7024707" cy="3152798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69E12579-7C93-561D-0DB2-9B303CF8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0200" y="3053315"/>
              <a:ext cx="4348194" cy="3152798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5990A135-DA54-D0A2-E157-F3A9D85FD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9800" y="3053315"/>
              <a:ext cx="2605107" cy="3148036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7DE796-F560-5DBB-DF74-2FB924C7CB9B}"/>
              </a:ext>
            </a:extLst>
          </p:cNvPr>
          <p:cNvSpPr txBox="1"/>
          <p:nvPr/>
        </p:nvSpPr>
        <p:spPr>
          <a:xfrm>
            <a:off x="457200" y="4420225"/>
            <a:ext cx="1722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>
                <a:solidFill>
                  <a:srgbClr val="C00000"/>
                </a:solidFill>
              </a:rPr>
              <a:t>a) Trong bốn quãng đường trên, quãng đường nào dài nhất, quãng đường nào ngắn nhất?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AD19F5-00EC-9083-322C-D0E0BFF7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324215"/>
            <a:ext cx="3030160" cy="30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F5ED8A6D-8A13-29D5-6DBB-05331B758943}"/>
              </a:ext>
            </a:extLst>
          </p:cNvPr>
          <p:cNvSpPr/>
          <p:nvPr/>
        </p:nvSpPr>
        <p:spPr>
          <a:xfrm>
            <a:off x="10417322" y="1257300"/>
            <a:ext cx="3984478" cy="3042245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E226EBA-FD99-39EC-C174-79C078D075AB}"/>
              </a:ext>
            </a:extLst>
          </p:cNvPr>
          <p:cNvGrpSpPr/>
          <p:nvPr/>
        </p:nvGrpSpPr>
        <p:grpSpPr>
          <a:xfrm>
            <a:off x="362978" y="6007976"/>
            <a:ext cx="6629400" cy="2095518"/>
            <a:chOff x="638175" y="5803781"/>
            <a:chExt cx="6629400" cy="2095518"/>
          </a:xfrm>
        </p:grpSpPr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A8C672AA-0B77-54B2-9A65-A3D581AE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38175" y="5803781"/>
              <a:ext cx="6629400" cy="2095518"/>
            </a:xfrm>
            <a:prstGeom prst="rect">
              <a:avLst/>
            </a:prstGeom>
          </p:spPr>
        </p:pic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23A205ED-B79F-09B2-BCA4-EFF74F3E5397}"/>
                </a:ext>
              </a:extLst>
            </p:cNvPr>
            <p:cNvSpPr/>
            <p:nvPr/>
          </p:nvSpPr>
          <p:spPr>
            <a:xfrm>
              <a:off x="1447800" y="6066710"/>
              <a:ext cx="571699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48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QUÃNG ĐƯỜNG DÀI NHẤT</a:t>
              </a:r>
              <a:endParaRPr lang="vi-VN" sz="48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A4B792D9-8AC1-274A-6981-8E54A8CD25B0}"/>
              </a:ext>
            </a:extLst>
          </p:cNvPr>
          <p:cNvGrpSpPr/>
          <p:nvPr/>
        </p:nvGrpSpPr>
        <p:grpSpPr>
          <a:xfrm>
            <a:off x="9058275" y="5354853"/>
            <a:ext cx="2018225" cy="2531847"/>
            <a:chOff x="9058275" y="5354853"/>
            <a:chExt cx="2018225" cy="2531847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7C3E8FCC-492D-07BB-B239-EAECC3F1F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8275" y="5354853"/>
              <a:ext cx="2018225" cy="2130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Hình chữ nhật 21">
              <a:extLst>
                <a:ext uri="{FF2B5EF4-FFF2-40B4-BE49-F238E27FC236}">
                  <a16:creationId xmlns:a16="http://schemas.microsoft.com/office/drawing/2014/main" id="{8701E882-ABD3-2DEE-3F06-982BCB691005}"/>
                </a:ext>
              </a:extLst>
            </p:cNvPr>
            <p:cNvSpPr/>
            <p:nvPr/>
          </p:nvSpPr>
          <p:spPr>
            <a:xfrm>
              <a:off x="9256908" y="7301925"/>
              <a:ext cx="162095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200" b="1" cap="none" spc="0">
                  <a:ln w="0"/>
                  <a:solidFill>
                    <a:schemeClr val="tx1"/>
                  </a:solidFill>
                </a:rPr>
                <a:t>HÀ NỘI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1DED532C-4FD2-37AD-7B97-64875EB6B6EB}"/>
              </a:ext>
            </a:extLst>
          </p:cNvPr>
          <p:cNvGrpSpPr/>
          <p:nvPr/>
        </p:nvGrpSpPr>
        <p:grpSpPr>
          <a:xfrm>
            <a:off x="13836242" y="5517991"/>
            <a:ext cx="1959230" cy="2368709"/>
            <a:chOff x="13836242" y="5517991"/>
            <a:chExt cx="1959230" cy="2368709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EE712E0F-895A-67A4-8B95-E52736512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7560" y="5517991"/>
              <a:ext cx="1917912" cy="206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AD4AFB05-8F16-E15B-2980-B86DCA8434EE}"/>
                </a:ext>
              </a:extLst>
            </p:cNvPr>
            <p:cNvSpPr/>
            <p:nvPr/>
          </p:nvSpPr>
          <p:spPr>
            <a:xfrm>
              <a:off x="13836242" y="7301925"/>
              <a:ext cx="189346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200" b="1">
                  <a:ln w="0"/>
                </a:rPr>
                <a:t>ĐẤT MŨI</a:t>
              </a:r>
              <a:endParaRPr lang="vi-VN" sz="3200" b="1" cap="none" spc="0">
                <a:ln w="0"/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D6EC8BC5-E1C7-2E49-52BB-E283459D6379}"/>
              </a:ext>
            </a:extLst>
          </p:cNvPr>
          <p:cNvCxnSpPr/>
          <p:nvPr/>
        </p:nvCxnSpPr>
        <p:spPr>
          <a:xfrm>
            <a:off x="11201400" y="7055735"/>
            <a:ext cx="236220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5A1A86EA-A9C5-D6FC-4F03-1A181A411016}"/>
              </a:ext>
            </a:extLst>
          </p:cNvPr>
          <p:cNvSpPr/>
          <p:nvPr/>
        </p:nvSpPr>
        <p:spPr>
          <a:xfrm>
            <a:off x="10417322" y="1990928"/>
            <a:ext cx="3984478" cy="8357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EF2ABDBD-BB64-BFB7-7754-E6AF141B5A28}"/>
              </a:ext>
            </a:extLst>
          </p:cNvPr>
          <p:cNvGrpSpPr/>
          <p:nvPr/>
        </p:nvGrpSpPr>
        <p:grpSpPr>
          <a:xfrm>
            <a:off x="362978" y="8076727"/>
            <a:ext cx="6629400" cy="2095518"/>
            <a:chOff x="638175" y="5803781"/>
            <a:chExt cx="6629400" cy="2095518"/>
          </a:xfrm>
        </p:grpSpPr>
        <p:pic>
          <p:nvPicPr>
            <p:cNvPr id="30" name="Picture 10">
              <a:extLst>
                <a:ext uri="{FF2B5EF4-FFF2-40B4-BE49-F238E27FC236}">
                  <a16:creationId xmlns:a16="http://schemas.microsoft.com/office/drawing/2014/main" id="{F00661DA-4215-398C-7B0F-403022186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38175" y="5803781"/>
              <a:ext cx="6629400" cy="2095518"/>
            </a:xfrm>
            <a:prstGeom prst="rect">
              <a:avLst/>
            </a:prstGeom>
          </p:spPr>
        </p:pic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EF5CA1D6-19F9-10C7-7315-F22222F1B8DB}"/>
                </a:ext>
              </a:extLst>
            </p:cNvPr>
            <p:cNvSpPr/>
            <p:nvPr/>
          </p:nvSpPr>
          <p:spPr>
            <a:xfrm>
              <a:off x="1447800" y="6066710"/>
              <a:ext cx="571699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4800" b="1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QUÃNG ĐƯỜNG NGẮN NHẤT</a:t>
              </a:r>
              <a:endParaRPr lang="vi-VN" sz="48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EFCD80B3-195E-4213-E68E-202DABCE9BFD}"/>
              </a:ext>
            </a:extLst>
          </p:cNvPr>
          <p:cNvSpPr/>
          <p:nvPr/>
        </p:nvSpPr>
        <p:spPr>
          <a:xfrm>
            <a:off x="10417322" y="1257300"/>
            <a:ext cx="3984478" cy="7580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7B068BD-3A4A-202A-922D-AD4632D6F493}"/>
              </a:ext>
            </a:extLst>
          </p:cNvPr>
          <p:cNvGrpSpPr/>
          <p:nvPr/>
        </p:nvGrpSpPr>
        <p:grpSpPr>
          <a:xfrm>
            <a:off x="9004094" y="7500353"/>
            <a:ext cx="2018225" cy="2531847"/>
            <a:chOff x="9058275" y="5354853"/>
            <a:chExt cx="2018225" cy="2531847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AE928587-0954-EE18-6295-5DEAA7132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8275" y="5354853"/>
              <a:ext cx="2018225" cy="2130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id="{5E64B402-1B3D-3045-46BC-D81E5A2A5EB0}"/>
                </a:ext>
              </a:extLst>
            </p:cNvPr>
            <p:cNvSpPr/>
            <p:nvPr/>
          </p:nvSpPr>
          <p:spPr>
            <a:xfrm>
              <a:off x="9256908" y="7301925"/>
              <a:ext cx="162095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200" b="1" cap="none" spc="0">
                  <a:ln w="0"/>
                  <a:solidFill>
                    <a:schemeClr val="tx1"/>
                  </a:solidFill>
                </a:rPr>
                <a:t>HÀ NỘI</a:t>
              </a:r>
            </a:p>
          </p:txBody>
        </p:sp>
      </p:grp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8E26FAC6-2033-9FF3-BB70-1405C51165BC}"/>
              </a:ext>
            </a:extLst>
          </p:cNvPr>
          <p:cNvCxnSpPr/>
          <p:nvPr/>
        </p:nvCxnSpPr>
        <p:spPr>
          <a:xfrm>
            <a:off x="11228461" y="9124486"/>
            <a:ext cx="236220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AB86CDE7-C187-1E01-5301-F3238A810D45}"/>
              </a:ext>
            </a:extLst>
          </p:cNvPr>
          <p:cNvGrpSpPr/>
          <p:nvPr/>
        </p:nvGrpSpPr>
        <p:grpSpPr>
          <a:xfrm>
            <a:off x="12812588" y="7840566"/>
            <a:ext cx="3793026" cy="2189202"/>
            <a:chOff x="12812588" y="7840566"/>
            <a:chExt cx="3793026" cy="2189202"/>
          </a:xfrm>
        </p:grpSpPr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C2FEF39D-E095-A1EA-7B18-DF8520A55B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79" r="26911"/>
            <a:stretch/>
          </p:blipFill>
          <p:spPr bwMode="auto">
            <a:xfrm>
              <a:off x="13637607" y="7840566"/>
              <a:ext cx="2018225" cy="1569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Hình chữ nhật 37">
              <a:extLst>
                <a:ext uri="{FF2B5EF4-FFF2-40B4-BE49-F238E27FC236}">
                  <a16:creationId xmlns:a16="http://schemas.microsoft.com/office/drawing/2014/main" id="{E53C4C41-9E67-67EC-7A76-B2FC0CF7B855}"/>
                </a:ext>
              </a:extLst>
            </p:cNvPr>
            <p:cNvSpPr/>
            <p:nvPr/>
          </p:nvSpPr>
          <p:spPr>
            <a:xfrm>
              <a:off x="12812588" y="9444993"/>
              <a:ext cx="379302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200" b="1">
                  <a:ln w="0"/>
                </a:rPr>
                <a:t>CỘT CỜ LŨNG CÚ</a:t>
              </a:r>
              <a:endParaRPr lang="vi-VN" sz="3200" b="1" cap="none" spc="0">
                <a:ln w="0"/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568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0468 0.2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28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442</Words>
  <Application>Microsoft Office PowerPoint</Application>
  <PresentationFormat>Tùy chỉnh</PresentationFormat>
  <Paragraphs>86</Paragraphs>
  <Slides>13</Slides>
  <Notes>6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Calibri</vt:lpstr>
      <vt:lpstr>Arial</vt:lpstr>
      <vt:lpstr>Myriad Pro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Nhàn Nhím</cp:lastModifiedBy>
  <cp:revision>22</cp:revision>
  <dcterms:created xsi:type="dcterms:W3CDTF">2006-08-16T00:00:00Z</dcterms:created>
  <dcterms:modified xsi:type="dcterms:W3CDTF">2023-09-06T04:11:19Z</dcterms:modified>
  <dc:identifier>DAFa6CCES68</dc:identifier>
</cp:coreProperties>
</file>